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8" r:id="rId5"/>
    <p:sldId id="258" r:id="rId6"/>
    <p:sldId id="259" r:id="rId7"/>
    <p:sldId id="260" r:id="rId8"/>
    <p:sldId id="261" r:id="rId9"/>
    <p:sldId id="257" r:id="rId10"/>
    <p:sldId id="262" r:id="rId11"/>
    <p:sldId id="279" r:id="rId12"/>
    <p:sldId id="280" r:id="rId13"/>
    <p:sldId id="264" r:id="rId14"/>
    <p:sldId id="265" r:id="rId15"/>
    <p:sldId id="281" r:id="rId16"/>
    <p:sldId id="266" r:id="rId17"/>
    <p:sldId id="282" r:id="rId18"/>
    <p:sldId id="283" r:id="rId19"/>
    <p:sldId id="267" r:id="rId20"/>
    <p:sldId id="268" r:id="rId21"/>
    <p:sldId id="288" r:id="rId22"/>
    <p:sldId id="284" r:id="rId23"/>
    <p:sldId id="286" r:id="rId24"/>
    <p:sldId id="269" r:id="rId25"/>
    <p:sldId id="287" r:id="rId26"/>
    <p:sldId id="271" r:id="rId27"/>
    <p:sldId id="272" r:id="rId28"/>
    <p:sldId id="273" r:id="rId29"/>
    <p:sldId id="289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8603790-6DB5-43ED-9368-D6A76799AAB7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039379D-1670-4764-B98A-4687F9507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0624B-1133-4C0A-B437-A14B73167567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CE1FA-9DEB-4371-813A-81CEDB2AE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AB6A9-2156-4E50-9A8F-5711018D5193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32618-91D3-4475-A94B-8B3004921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385F2-1E58-4672-8CDA-9CD27DC18BDF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5E804-5B37-4A39-A36A-5F92AD66AB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69284E2D-688A-4C89-9606-FC3DA734D253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C3923A63-C187-4CFB-8F96-73BCBAB124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A6A5E-62F8-4CE5-94B0-6C93373A480F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0D45B-0A43-4279-BD9D-633DD9D374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6D590-5E02-41C6-BDAB-220413484A6F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6375-32AA-4C1C-86E2-6A27B7D50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510FA-C2A3-402C-8229-67A7A20F124B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6A07A-7EBC-443A-9A8F-9E9FFABA2A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9004A-7280-4BBA-A1DC-00C5AB9B811F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7621E-1C06-4433-A433-D0C7F1C866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57938-E585-4F85-BB60-C4CCECD4FFF7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A99B2-1FB4-4E0F-9DC3-9FC899F1D1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5DC3D-B046-4BBE-9C6C-D57B37FC4922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017F6-F586-4601-BCAC-137A453D3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02FFAE-B0E0-49D2-BF2D-8887D3016B7B}" type="datetimeFigureOut">
              <a:rPr lang="ru-RU" smtClean="0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0DE8E7-6202-47C6-8EE9-3286B9A4EB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ipc@omgpu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du.omgpu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214414" y="3714752"/>
            <a:ext cx="6858000" cy="990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charset="0"/>
              </a:rPr>
              <a:t>Электронный журнал </a:t>
            </a:r>
            <a:br>
              <a:rPr lang="ru-RU" dirty="0" smtClean="0">
                <a:latin typeface="Arial" charset="0"/>
              </a:rPr>
            </a:br>
            <a:r>
              <a:rPr lang="ru-RU" sz="2800" dirty="0" smtClean="0">
                <a:latin typeface="Arial" charset="0"/>
              </a:rPr>
              <a:t>на Образовательном портале </a:t>
            </a:r>
            <a:r>
              <a:rPr lang="ru-RU" sz="2800" dirty="0" err="1" smtClean="0">
                <a:latin typeface="Arial" charset="0"/>
              </a:rPr>
              <a:t>ОмГПУ</a:t>
            </a:r>
            <a:endParaRPr lang="ru-RU" sz="2800" dirty="0" smtClean="0"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6369"/>
            <a:ext cx="6400800" cy="98583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Инструкция для преподавателя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в дисциплину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Когда вы щелкнули по гиперссылке с названием дисциплины, вы получили доступ к учебно-методическим материалам дисциплины. 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Преподаватель может редактировать все элементы курса, вносить новые, заполнять электронный журнал, вести обучение с помощью Образовательного портала.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Рисунок 1" descr="структура УМК_2011!.JPG"/>
          <p:cNvPicPr>
            <a:picLocks noChangeAspect="1" noChangeArrowheads="1"/>
          </p:cNvPicPr>
          <p:nvPr/>
        </p:nvPicPr>
        <p:blipFill>
          <a:blip r:embed="rId2"/>
          <a:srcRect l="821" t="4054"/>
          <a:stretch>
            <a:fillRect/>
          </a:stretch>
        </p:blipFill>
        <p:spPr bwMode="auto">
          <a:xfrm>
            <a:off x="395288" y="908050"/>
            <a:ext cx="85232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42938" y="6357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Примечание:</a:t>
            </a: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минимальном наполнении электронный УМК содержит два компонента: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Рабочая учебная программа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карта дисциплины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468313" y="260350"/>
            <a:ext cx="8351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Приказ №01-04/187 от 21.06.11.11 "О введении автоматизированной системы управления учебным процессом на основе ФГОС третьего поколения"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Электронный журнал (ЭЖ)</a:t>
            </a:r>
          </a:p>
        </p:txBody>
      </p:sp>
      <p:sp>
        <p:nvSpPr>
          <p:cNvPr id="39939" name="Rectangle 3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Для перехода в ЭЖ необходимо нажать ссылку </a:t>
            </a:r>
            <a:r>
              <a:rPr lang="ru-RU" sz="2800" b="1" smtClean="0">
                <a:latin typeface="Arial" charset="0"/>
              </a:rPr>
              <a:t>«Электронный журнал» (1)</a:t>
            </a:r>
            <a:r>
              <a:rPr lang="ru-RU" sz="2800" smtClean="0">
                <a:latin typeface="Arial" charset="0"/>
              </a:rPr>
              <a:t> в блоке Настройки (2).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2708275"/>
            <a:ext cx="82073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411413" y="6165850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619250" y="4652963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652466"/>
            <a:ext cx="8229600" cy="990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6"/>
            <a:ext cx="8229600" cy="493776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79"/>
            <a:ext cx="640873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904879"/>
            <a:ext cx="23368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2 5"/>
          <p:cNvSpPr>
            <a:spLocks/>
          </p:cNvSpPr>
          <p:nvPr/>
        </p:nvSpPr>
        <p:spPr bwMode="auto">
          <a:xfrm>
            <a:off x="179388" y="5715016"/>
            <a:ext cx="3500437" cy="885825"/>
          </a:xfrm>
          <a:prstGeom prst="borderCallout2">
            <a:avLst>
              <a:gd name="adj1" fmla="val 12903"/>
              <a:gd name="adj2" fmla="val 102176"/>
              <a:gd name="adj3" fmla="val 12903"/>
              <a:gd name="adj4" fmla="val 105625"/>
              <a:gd name="adj5" fmla="val -19894"/>
              <a:gd name="adj6" fmla="val 107481"/>
            </a:avLst>
          </a:prstGeom>
          <a:solidFill>
            <a:schemeClr val="accent1"/>
          </a:solidFill>
          <a:ln w="25400" algn="ctr">
            <a:solidFill>
              <a:srgbClr val="00206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Список </a:t>
            </a:r>
            <a:r>
              <a:rPr lang="ru-RU" sz="1600">
                <a:solidFill>
                  <a:srgbClr val="FFFFFF"/>
                </a:solidFill>
              </a:rPr>
              <a:t>студентов, которые подписаны на дисциплину</a:t>
            </a:r>
            <a:r>
              <a:rPr lang="ru-RU" sz="1600">
                <a:solidFill>
                  <a:srgbClr val="FFFFFF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Выноска 2 5"/>
          <p:cNvSpPr>
            <a:spLocks/>
          </p:cNvSpPr>
          <p:nvPr/>
        </p:nvSpPr>
        <p:spPr bwMode="auto">
          <a:xfrm>
            <a:off x="714372" y="774691"/>
            <a:ext cx="3500438" cy="1296987"/>
          </a:xfrm>
          <a:prstGeom prst="borderCallout2">
            <a:avLst>
              <a:gd name="adj1" fmla="val 8815"/>
              <a:gd name="adj2" fmla="val 102176"/>
              <a:gd name="adj3" fmla="val 8815"/>
              <a:gd name="adj4" fmla="val 124171"/>
              <a:gd name="adj5" fmla="val 104898"/>
              <a:gd name="adj6" fmla="val 136102"/>
            </a:avLst>
          </a:prstGeom>
          <a:solidFill>
            <a:schemeClr val="accent1"/>
          </a:solidFill>
          <a:ln w="25400" algn="ctr">
            <a:solidFill>
              <a:srgbClr val="00206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ru-RU" sz="1600">
                <a:solidFill>
                  <a:srgbClr val="FFFFFF"/>
                </a:solidFill>
              </a:rPr>
              <a:t>Столбцы электронного журнала соответствуют элементам в технологической карте дисциплины.</a:t>
            </a:r>
          </a:p>
        </p:txBody>
      </p:sp>
      <p:sp>
        <p:nvSpPr>
          <p:cNvPr id="3" name="Выноска 2 5"/>
          <p:cNvSpPr>
            <a:spLocks/>
          </p:cNvSpPr>
          <p:nvPr/>
        </p:nvSpPr>
        <p:spPr bwMode="auto">
          <a:xfrm>
            <a:off x="4743450" y="2705104"/>
            <a:ext cx="3500438" cy="1296987"/>
          </a:xfrm>
          <a:prstGeom prst="borderCallout2">
            <a:avLst>
              <a:gd name="adj1" fmla="val 8815"/>
              <a:gd name="adj2" fmla="val 102176"/>
              <a:gd name="adj3" fmla="val 8815"/>
              <a:gd name="adj4" fmla="val 107620"/>
              <a:gd name="adj5" fmla="val -115546"/>
              <a:gd name="adj6" fmla="val 108981"/>
            </a:avLst>
          </a:prstGeom>
          <a:solidFill>
            <a:schemeClr val="accent1"/>
          </a:solidFill>
          <a:ln w="25400" algn="ctr">
            <a:solidFill>
              <a:srgbClr val="002060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ru-RU" sz="1600">
                <a:solidFill>
                  <a:srgbClr val="FFFFFF"/>
                </a:solidFill>
              </a:rPr>
              <a:t>Кнопка «Редактировать» предназначена для перехода в режим редактирования электронного журнала, т.е. введения оценок.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28596" y="109815"/>
            <a:ext cx="8501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Шаг 1.</a:t>
            </a:r>
            <a:r>
              <a:rPr lang="ru-RU" sz="3200" dirty="0"/>
              <a:t> Включаем режим «Редактирования»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8148" y="857232"/>
            <a:ext cx="1000132" cy="3571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</a:rPr>
              <a:t>Внешний вид экрана в режиме «Редактирования»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Arial" charset="0"/>
              </a:rPr>
              <a:t>Нажав кнопку «Редактировать», вы увидите появившиеся ячейки для введения оценок и дополнительные значки.</a:t>
            </a:r>
            <a:r>
              <a:rPr lang="ru-RU" dirty="0" smtClean="0">
                <a:latin typeface="Arial" charset="0"/>
              </a:rPr>
              <a:t>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89646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Шаг 2.</a:t>
            </a:r>
            <a:r>
              <a:rPr lang="ru-RU" dirty="0" smtClean="0">
                <a:latin typeface="Arial" charset="0"/>
              </a:rPr>
              <a:t> Выставление оценок</a:t>
            </a:r>
            <a:r>
              <a:rPr lang="ru-RU" dirty="0" smtClean="0"/>
              <a:t> </a:t>
            </a:r>
          </a:p>
        </p:txBody>
      </p:sp>
      <p:sp>
        <p:nvSpPr>
          <p:cNvPr id="4096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 sz="2800" smtClean="0">
                <a:latin typeface="Arial" charset="0"/>
              </a:rPr>
              <a:t>Проставьте оценки в ячейках электронного журнала.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2800" smtClean="0">
                <a:latin typeface="Arial" charset="0"/>
              </a:rPr>
              <a:t>Нажмите кнопку </a:t>
            </a:r>
            <a:r>
              <a:rPr lang="en-US" sz="2800" smtClean="0">
                <a:latin typeface="Arial" charset="0"/>
              </a:rPr>
              <a:t>Enter (</a:t>
            </a:r>
            <a:r>
              <a:rPr lang="ru-RU" sz="2800" smtClean="0">
                <a:latin typeface="Arial" charset="0"/>
              </a:rPr>
              <a:t>Ввод</a:t>
            </a:r>
            <a:r>
              <a:rPr lang="en-US" sz="2800" smtClean="0">
                <a:latin typeface="Arial" charset="0"/>
              </a:rPr>
              <a:t>)</a:t>
            </a:r>
            <a:r>
              <a:rPr lang="ru-RU" sz="2800" smtClean="0">
                <a:latin typeface="Arial" charset="0"/>
              </a:rPr>
              <a:t>. Кнопку </a:t>
            </a:r>
            <a:r>
              <a:rPr lang="en-US" sz="2800" smtClean="0">
                <a:latin typeface="Arial" charset="0"/>
              </a:rPr>
              <a:t>Enter (</a:t>
            </a:r>
            <a:r>
              <a:rPr lang="ru-RU" sz="2800" smtClean="0">
                <a:latin typeface="Arial" charset="0"/>
              </a:rPr>
              <a:t>Ввод</a:t>
            </a:r>
            <a:r>
              <a:rPr lang="en-US" sz="2800" smtClean="0">
                <a:latin typeface="Arial" charset="0"/>
              </a:rPr>
              <a:t>)</a:t>
            </a:r>
            <a:r>
              <a:rPr lang="ru-RU" sz="2800" smtClean="0">
                <a:latin typeface="Arial" charset="0"/>
              </a:rPr>
              <a:t> можно нажать один раз после внесения оценок в несколько ячеек.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010025"/>
            <a:ext cx="29527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229600" cy="57499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!!!</a:t>
            </a:r>
            <a:r>
              <a:rPr lang="ru-RU" sz="2800" dirty="0" smtClean="0">
                <a:latin typeface="Arial" charset="0"/>
              </a:rPr>
              <a:t> Если вы ввели в ячейку электронного журнала значение, превышающее верхнюю границу максимальной оценки согласно технологической карты, то будет выведено соответствующее сообщение (1). В этом случае нужно откорректировать оценку в ячейке (2).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97300"/>
            <a:ext cx="8893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316913" y="3429000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6084888" y="5516563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Овал 4"/>
          <p:cNvSpPr/>
          <p:nvPr/>
        </p:nvSpPr>
        <p:spPr>
          <a:xfrm>
            <a:off x="8316913" y="3429000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Овал 8"/>
          <p:cNvSpPr/>
          <p:nvPr/>
        </p:nvSpPr>
        <p:spPr>
          <a:xfrm>
            <a:off x="6084888" y="5516563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Овал 4"/>
          <p:cNvSpPr/>
          <p:nvPr/>
        </p:nvSpPr>
        <p:spPr>
          <a:xfrm>
            <a:off x="8316913" y="3429000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Овал 8"/>
          <p:cNvSpPr/>
          <p:nvPr/>
        </p:nvSpPr>
        <p:spPr>
          <a:xfrm>
            <a:off x="6084888" y="5516563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sz="quarter" idx="1"/>
          </p:nvPr>
        </p:nvSpPr>
        <p:spPr>
          <a:xfrm>
            <a:off x="374650" y="587375"/>
            <a:ext cx="8229600" cy="5865813"/>
          </a:xfrm>
        </p:spPr>
        <p:txBody>
          <a:bodyPr/>
          <a:lstStyle/>
          <a:p>
            <a:r>
              <a:rPr lang="ru-RU" sz="2800" dirty="0" smtClean="0">
                <a:latin typeface="Arial" charset="0"/>
              </a:rPr>
              <a:t>Если вы правильно ввели оценки, то ячейки с оценками закрасятся бледно-оранжевым цветом (1).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674836"/>
            <a:ext cx="2644775" cy="504031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924300" y="3644900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Шаг 4.</a:t>
            </a:r>
            <a:r>
              <a:rPr lang="ru-RU" sz="3200" smtClean="0">
                <a:latin typeface="Arial" charset="0"/>
              </a:rPr>
              <a:t> Выход из режима редактирования электронного журнала</a:t>
            </a:r>
          </a:p>
        </p:txBody>
      </p:sp>
      <p:sp>
        <p:nvSpPr>
          <p:cNvPr id="43011" name="Rectangle 3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Когда вы ввели все оценки, нажмите кнопку «Закончить редактирование» (1). Вы вернетесь в режим просмотра журнала.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84538"/>
            <a:ext cx="8440738" cy="31496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516688" y="3141663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8229600" cy="5894388"/>
          </a:xfrm>
        </p:spPr>
        <p:txBody>
          <a:bodyPr/>
          <a:lstStyle/>
          <a:p>
            <a:r>
              <a:rPr lang="ru-RU" sz="2600" smtClean="0">
                <a:latin typeface="Arial" charset="0"/>
              </a:rPr>
              <a:t>Если вы хотите просмотреть </a:t>
            </a:r>
            <a:r>
              <a:rPr lang="ru-RU" sz="2600" b="1" smtClean="0">
                <a:latin typeface="Arial" charset="0"/>
              </a:rPr>
              <a:t>электронную технологическую карту студента</a:t>
            </a:r>
            <a:r>
              <a:rPr lang="ru-RU" sz="2600" smtClean="0">
                <a:latin typeface="Arial" charset="0"/>
              </a:rPr>
              <a:t>, то вам необходимо выбрать режим «Технологическая карта студента» (1). Далее выберите ФИО студента или сразу «Все пользователи» (2) .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4888"/>
            <a:ext cx="856932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68538" y="2276475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8027988" y="2636838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Овал 4"/>
          <p:cNvSpPr/>
          <p:nvPr/>
        </p:nvSpPr>
        <p:spPr>
          <a:xfrm>
            <a:off x="2268538" y="2276475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Овал 8"/>
          <p:cNvSpPr/>
          <p:nvPr/>
        </p:nvSpPr>
        <p:spPr>
          <a:xfrm>
            <a:off x="8027988" y="2636838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4450"/>
            <a:ext cx="8229600" cy="1143000"/>
          </a:xfrm>
        </p:spPr>
        <p:txBody>
          <a:bodyPr anchor="b"/>
          <a:lstStyle/>
          <a:p>
            <a:r>
              <a:rPr lang="ru-RU" dirty="0" smtClean="0"/>
              <a:t>Нормативные документы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4518" y="1357313"/>
            <a:ext cx="8585200" cy="4786312"/>
          </a:xfrm>
          <a:noFill/>
        </p:spPr>
      </p:pic>
      <p:sp>
        <p:nvSpPr>
          <p:cNvPr id="5" name="Стрелка вправо 4"/>
          <p:cNvSpPr/>
          <p:nvPr/>
        </p:nvSpPr>
        <p:spPr>
          <a:xfrm rot="928414">
            <a:off x="6156325" y="4149725"/>
            <a:ext cx="1071563" cy="6429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333375"/>
            <a:ext cx="8229600" cy="582136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Если у студента уже есть выставленные оценки, вы их увидите в электронной технологической карте.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8748712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5940425" y="3789363"/>
            <a:ext cx="719138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Шаг 5.</a:t>
            </a:r>
            <a:r>
              <a:rPr lang="ru-RU" smtClean="0"/>
              <a:t> Выход из ЭЖ</a:t>
            </a:r>
          </a:p>
        </p:txBody>
      </p:sp>
      <p:sp>
        <p:nvSpPr>
          <p:cNvPr id="48131" name="Rectangle 3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mtClean="0"/>
              <a:t>Чтобы выйти из электронного журнала и попасть на центральную страницу вашего курса, необходимо воспользоваться т.н. строкой навигации.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52963"/>
            <a:ext cx="8932863" cy="323850"/>
          </a:xfrm>
          <a:prstGeom prst="rect">
            <a:avLst/>
          </a:prstGeom>
          <a:noFill/>
        </p:spPr>
      </p:pic>
      <p:sp>
        <p:nvSpPr>
          <p:cNvPr id="5" name="Выноска 2 4"/>
          <p:cNvSpPr>
            <a:spLocks/>
          </p:cNvSpPr>
          <p:nvPr/>
        </p:nvSpPr>
        <p:spPr bwMode="auto">
          <a:xfrm>
            <a:off x="4859338" y="3789363"/>
            <a:ext cx="3889375" cy="646112"/>
          </a:xfrm>
          <a:prstGeom prst="borderCallout2">
            <a:avLst>
              <a:gd name="adj1" fmla="val 17690"/>
              <a:gd name="adj2" fmla="val -1958"/>
              <a:gd name="adj3" fmla="val 17690"/>
              <a:gd name="adj4" fmla="val -12694"/>
              <a:gd name="adj5" fmla="val 124569"/>
              <a:gd name="adj6" fmla="val -38856"/>
            </a:avLst>
          </a:prstGeom>
          <a:solidFill>
            <a:schemeClr val="accent1"/>
          </a:solidFill>
          <a:ln w="19050" algn="ctr">
            <a:solidFill>
              <a:srgbClr val="525977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Для перехода на центральную страницу вашего курса</a:t>
            </a:r>
          </a:p>
        </p:txBody>
      </p:sp>
      <p:sp>
        <p:nvSpPr>
          <p:cNvPr id="2" name="Выноска 2 4"/>
          <p:cNvSpPr>
            <a:spLocks/>
          </p:cNvSpPr>
          <p:nvPr/>
        </p:nvSpPr>
        <p:spPr bwMode="auto">
          <a:xfrm>
            <a:off x="3924300" y="5734050"/>
            <a:ext cx="3889375" cy="646113"/>
          </a:xfrm>
          <a:prstGeom prst="borderCallout2">
            <a:avLst>
              <a:gd name="adj1" fmla="val 17690"/>
              <a:gd name="adj2" fmla="val -1958"/>
              <a:gd name="adj3" fmla="val 17690"/>
              <a:gd name="adj4" fmla="val -26287"/>
              <a:gd name="adj5" fmla="val -116463"/>
              <a:gd name="adj6" fmla="val -85671"/>
            </a:avLst>
          </a:prstGeom>
          <a:solidFill>
            <a:schemeClr val="accent1"/>
          </a:solidFill>
          <a:ln w="19050" algn="ctr">
            <a:solidFill>
              <a:srgbClr val="525977"/>
            </a:solidFill>
            <a:miter lim="800000"/>
            <a:headEnd/>
            <a:tailEnd type="triangle" w="med" len="med"/>
          </a:ln>
        </p:spPr>
        <p:txBody>
          <a:bodyPr anchor="ctr"/>
          <a:lstStyle/>
          <a:p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Для перехода на центральную страницу портала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Отчеты</a:t>
            </a:r>
          </a:p>
        </p:txBody>
      </p:sp>
      <p:sp>
        <p:nvSpPr>
          <p:cNvPr id="4403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361950"/>
            <a:r>
              <a:rPr lang="ru-RU" sz="2400" dirty="0" smtClean="0">
                <a:latin typeface="Arial" charset="0"/>
              </a:rPr>
              <a:t>Преподавателю доступны отчеты, которые формируются автоматически на основе данных, внесенных в электронные журналы дисциплин.</a:t>
            </a:r>
          </a:p>
          <a:p>
            <a:pPr marL="0" indent="361950"/>
            <a:r>
              <a:rPr lang="ru-RU" sz="2400" dirty="0" smtClean="0">
                <a:latin typeface="Arial" charset="0"/>
              </a:rPr>
              <a:t>Отчеты удобно распечатывать, а также их можно сохранить в виде текстового документа или </a:t>
            </a:r>
            <a:r>
              <a:rPr lang="ru-RU" sz="2400" dirty="0" err="1" smtClean="0">
                <a:latin typeface="Arial" charset="0"/>
              </a:rPr>
              <a:t>экселевского</a:t>
            </a:r>
            <a:r>
              <a:rPr lang="ru-RU" sz="2400" dirty="0" smtClean="0">
                <a:latin typeface="Arial" charset="0"/>
              </a:rPr>
              <a:t> файла и использовать для дальнейшей обработки.</a:t>
            </a:r>
          </a:p>
          <a:p>
            <a:pPr marL="0" indent="361950"/>
            <a:r>
              <a:rPr lang="ru-RU" sz="2400" dirty="0" smtClean="0">
                <a:latin typeface="Arial" charset="0"/>
              </a:rPr>
              <a:t>На данный момент доступны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3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отчета</a:t>
            </a:r>
            <a:endParaRPr lang="ru-RU" sz="2400" b="1" dirty="0" smtClean="0">
              <a:solidFill>
                <a:srgbClr val="FF0000"/>
              </a:solidFill>
              <a:latin typeface="Arial" charset="0"/>
            </a:endParaRPr>
          </a:p>
          <a:p>
            <a:pPr marL="0" lvl="1" indent="361950"/>
            <a:r>
              <a:rPr lang="ru-RU" sz="1800" b="1" dirty="0" smtClean="0">
                <a:latin typeface="Arial" charset="0"/>
              </a:rPr>
              <a:t>Академический рейтинг студента по дисциплине</a:t>
            </a:r>
          </a:p>
          <a:p>
            <a:pPr marL="0" lvl="1" indent="361950"/>
            <a:r>
              <a:rPr lang="ru-RU" sz="1800" b="1" dirty="0" smtClean="0">
                <a:latin typeface="Arial" charset="0"/>
              </a:rPr>
              <a:t>Академический рейтинг группы студентов по дисциплине</a:t>
            </a:r>
          </a:p>
          <a:p>
            <a:pPr marL="0" lvl="1" indent="361950"/>
            <a:r>
              <a:rPr lang="ru-RU" sz="1800" b="1" dirty="0" smtClean="0">
                <a:latin typeface="Arial" charset="0"/>
              </a:rPr>
              <a:t>Академический рейтинг группы студентов по всем дисциплинам за </a:t>
            </a:r>
            <a:r>
              <a:rPr lang="ru-RU" sz="1800" b="1" dirty="0" smtClean="0">
                <a:latin typeface="Arial" charset="0"/>
              </a:rPr>
              <a:t>семестр</a:t>
            </a:r>
          </a:p>
          <a:p>
            <a:pPr marL="0" lvl="1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экзаменационная ведомость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по дисциплине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Отчеты</a:t>
            </a:r>
          </a:p>
        </p:txBody>
      </p:sp>
      <p:sp>
        <p:nvSpPr>
          <p:cNvPr id="46083" name="Rectangle 3"/>
          <p:cNvSpPr>
            <a:spLocks noGrp="1"/>
          </p:cNvSpPr>
          <p:nvPr>
            <p:ph sz="quarter" idx="1"/>
          </p:nvPr>
        </p:nvSpPr>
        <p:spPr>
          <a:xfrm>
            <a:off x="3924300" y="1600200"/>
            <a:ext cx="4762500" cy="4525963"/>
          </a:xfrm>
        </p:spPr>
        <p:txBody>
          <a:bodyPr>
            <a:normAutofit lnSpcReduction="10000"/>
          </a:bodyPr>
          <a:lstStyle/>
          <a:p>
            <a:pPr marL="0" indent="357188"/>
            <a:r>
              <a:rPr lang="ru-RU" sz="2400" dirty="0" smtClean="0">
                <a:latin typeface="Arial" charset="0"/>
              </a:rPr>
              <a:t>Доступ к </a:t>
            </a:r>
            <a:r>
              <a:rPr lang="ru-RU" sz="2400" i="1" dirty="0" smtClean="0">
                <a:latin typeface="Arial" charset="0"/>
              </a:rPr>
              <a:t>отчетам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>
                <a:latin typeface="Arial" charset="0"/>
              </a:rPr>
              <a:t>и </a:t>
            </a:r>
            <a:r>
              <a:rPr lang="ru-RU" sz="2400" i="1" dirty="0" smtClean="0">
                <a:latin typeface="Arial" charset="0"/>
              </a:rPr>
              <a:t>экзаменационной ведомости </a:t>
            </a:r>
            <a:r>
              <a:rPr lang="ru-RU" sz="2400" dirty="0" smtClean="0">
                <a:latin typeface="Arial" charset="0"/>
              </a:rPr>
              <a:t>преподаватель </a:t>
            </a:r>
            <a:r>
              <a:rPr lang="ru-RU" sz="2400" dirty="0" smtClean="0">
                <a:latin typeface="Arial" charset="0"/>
              </a:rPr>
              <a:t>может получить из любой точки портала. Сформировать отчет вы можете с центральной страницы портала, или находясь внутри курса.</a:t>
            </a:r>
          </a:p>
          <a:p>
            <a:pPr marL="0" indent="357188"/>
            <a:r>
              <a:rPr lang="ru-RU" sz="2400" dirty="0" smtClean="0">
                <a:latin typeface="Arial" charset="0"/>
              </a:rPr>
              <a:t>Находится ссылка </a:t>
            </a:r>
            <a:r>
              <a:rPr lang="ru-RU" sz="2400" b="1" dirty="0" smtClean="0">
                <a:latin typeface="Arial" charset="0"/>
              </a:rPr>
              <a:t>«Отчеты» </a:t>
            </a:r>
            <a:r>
              <a:rPr lang="ru-RU" sz="2400" dirty="0" smtClean="0">
                <a:latin typeface="Arial" charset="0"/>
              </a:rPr>
              <a:t>(1) в блоке </a:t>
            </a:r>
            <a:r>
              <a:rPr lang="ru-RU" sz="2400" b="1" dirty="0" smtClean="0">
                <a:latin typeface="Arial" charset="0"/>
              </a:rPr>
              <a:t>«Деканат» </a:t>
            </a:r>
            <a:r>
              <a:rPr lang="ru-RU" sz="2400" dirty="0" smtClean="0">
                <a:latin typeface="Arial" charset="0"/>
              </a:rPr>
              <a:t>(2), который в свою очередь является частью блока </a:t>
            </a:r>
            <a:r>
              <a:rPr lang="ru-RU" sz="2400" b="1" dirty="0" smtClean="0">
                <a:latin typeface="Arial" charset="0"/>
              </a:rPr>
              <a:t>«Навигация» </a:t>
            </a:r>
            <a:r>
              <a:rPr lang="ru-RU" sz="2400" dirty="0" smtClean="0">
                <a:latin typeface="Arial" charset="0"/>
              </a:rPr>
              <a:t>(3).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267075" cy="386715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547813" y="4797425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2987675" y="4365625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Овал 4"/>
          <p:cNvSpPr/>
          <p:nvPr/>
        </p:nvSpPr>
        <p:spPr>
          <a:xfrm>
            <a:off x="2700338" y="1628775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" name="Овал 4"/>
          <p:cNvSpPr/>
          <p:nvPr/>
        </p:nvSpPr>
        <p:spPr>
          <a:xfrm>
            <a:off x="1547813" y="4797425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Овал 8"/>
          <p:cNvSpPr/>
          <p:nvPr/>
        </p:nvSpPr>
        <p:spPr>
          <a:xfrm>
            <a:off x="2987675" y="4365625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Овал 4"/>
          <p:cNvSpPr/>
          <p:nvPr/>
        </p:nvSpPr>
        <p:spPr>
          <a:xfrm>
            <a:off x="2700338" y="1628775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" name="Овал 4"/>
          <p:cNvSpPr/>
          <p:nvPr/>
        </p:nvSpPr>
        <p:spPr>
          <a:xfrm>
            <a:off x="1547813" y="4797425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Овал 8"/>
          <p:cNvSpPr/>
          <p:nvPr/>
        </p:nvSpPr>
        <p:spPr>
          <a:xfrm>
            <a:off x="2987675" y="4365625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Формирование отчетов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Arial" charset="0"/>
              </a:rPr>
              <a:t>Когда вы нажмете ссылку </a:t>
            </a:r>
            <a:r>
              <a:rPr lang="ru-RU" sz="2800" b="1" dirty="0" smtClean="0">
                <a:latin typeface="Arial" charset="0"/>
              </a:rPr>
              <a:t>«Отчеты»</a:t>
            </a:r>
            <a:r>
              <a:rPr lang="ru-RU" sz="2800" dirty="0" smtClean="0">
                <a:latin typeface="Arial" charset="0"/>
              </a:rPr>
              <a:t>, экран изменится, как показано на рис. ниже. В выпадающих списках выберите необходимые опции.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57562"/>
            <a:ext cx="8047037" cy="294322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524750" y="4932362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Овал 4"/>
          <p:cNvSpPr/>
          <p:nvPr/>
        </p:nvSpPr>
        <p:spPr>
          <a:xfrm>
            <a:off x="5292725" y="3852862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7524750" y="4356099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Овал 4"/>
          <p:cNvSpPr/>
          <p:nvPr/>
        </p:nvSpPr>
        <p:spPr>
          <a:xfrm>
            <a:off x="5435600" y="5508624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" name="Овал 4"/>
          <p:cNvSpPr/>
          <p:nvPr/>
        </p:nvSpPr>
        <p:spPr>
          <a:xfrm>
            <a:off x="5292725" y="3852862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Овал 8"/>
          <p:cNvSpPr/>
          <p:nvPr/>
        </p:nvSpPr>
        <p:spPr>
          <a:xfrm>
            <a:off x="7524750" y="4356099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Овал 4"/>
          <p:cNvSpPr/>
          <p:nvPr/>
        </p:nvSpPr>
        <p:spPr>
          <a:xfrm>
            <a:off x="7524750" y="4932362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" name="Овал 4"/>
          <p:cNvSpPr/>
          <p:nvPr/>
        </p:nvSpPr>
        <p:spPr>
          <a:xfrm>
            <a:off x="5292725" y="3852862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Овал 8"/>
          <p:cNvSpPr/>
          <p:nvPr/>
        </p:nvSpPr>
        <p:spPr>
          <a:xfrm>
            <a:off x="7524750" y="4356099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100" t="17603" r="4442" b="4442"/>
          <a:stretch>
            <a:fillRect/>
          </a:stretch>
        </p:blipFill>
        <p:spPr bwMode="auto">
          <a:xfrm>
            <a:off x="357158" y="71414"/>
            <a:ext cx="81785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Выноска 2 4"/>
          <p:cNvSpPr>
            <a:spLocks/>
          </p:cNvSpPr>
          <p:nvPr/>
        </p:nvSpPr>
        <p:spPr bwMode="auto">
          <a:xfrm>
            <a:off x="5214942" y="357166"/>
            <a:ext cx="2857500" cy="935038"/>
          </a:xfrm>
          <a:prstGeom prst="borderCallout2">
            <a:avLst>
              <a:gd name="adj1" fmla="val 12222"/>
              <a:gd name="adj2" fmla="val -2667"/>
              <a:gd name="adj3" fmla="val 12222"/>
              <a:gd name="adj4" fmla="val -19000"/>
              <a:gd name="adj5" fmla="val 142615"/>
              <a:gd name="adj6" fmla="val -61222"/>
            </a:avLst>
          </a:prstGeom>
          <a:solidFill>
            <a:schemeClr val="accent1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alibri" pitchFamily="34" charset="0"/>
              </a:rPr>
              <a:t>Для получения отчетов необходимо нажать соответствующую кнопку</a:t>
            </a:r>
          </a:p>
        </p:txBody>
      </p:sp>
      <p:sp>
        <p:nvSpPr>
          <p:cNvPr id="47110" name="Прямоугольник 5"/>
          <p:cNvSpPr>
            <a:spLocks noChangeArrowheads="1"/>
          </p:cNvSpPr>
          <p:nvPr/>
        </p:nvSpPr>
        <p:spPr bwMode="auto">
          <a:xfrm>
            <a:off x="4286248" y="3357562"/>
            <a:ext cx="385765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Полученные отчеты можно сохранить в виде текстового документа и распечатать.</a:t>
            </a:r>
          </a:p>
        </p:txBody>
      </p:sp>
      <p:sp>
        <p:nvSpPr>
          <p:cNvPr id="2" name="Овал 4"/>
          <p:cNvSpPr/>
          <p:nvPr/>
        </p:nvSpPr>
        <p:spPr>
          <a:xfrm>
            <a:off x="6786578" y="5214950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" name="Овал 4"/>
          <p:cNvSpPr/>
          <p:nvPr/>
        </p:nvSpPr>
        <p:spPr>
          <a:xfrm>
            <a:off x="3643306" y="1500174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6643702" y="2500306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Овал 4"/>
          <p:cNvSpPr/>
          <p:nvPr/>
        </p:nvSpPr>
        <p:spPr>
          <a:xfrm>
            <a:off x="7858148" y="2428868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  <a:endParaRPr lang="ru-RU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Отчет за весь семестр (1)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z="2800" b="1" smtClean="0">
                <a:latin typeface="Arial" charset="0"/>
              </a:rPr>
              <a:t>Академический рейтинг группы студентов по всем дисциплинам за семестр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828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2" y="5905046"/>
            <a:ext cx="91440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Примечание. </a:t>
            </a:r>
            <a:r>
              <a:rPr lang="ru-RU" sz="1400" dirty="0" smtClean="0"/>
              <a:t>В начале учебного семестра полученная таблица будет незаполненной, т.к. оценки по дисциплинам еще не выставлены. К концу семестра в соответствующих ячейках таблицы будут стоять оценки, полученные студентом.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Отчет (2)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ru-RU" sz="2800" b="1" smtClean="0">
                <a:latin typeface="Arial" charset="0"/>
              </a:rPr>
              <a:t>Академический рейтинг группы студентов по конкретной дисциплине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636838"/>
            <a:ext cx="28670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9850"/>
            <a:ext cx="52562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Отчет (3)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Технологическая карта студента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2738"/>
            <a:ext cx="896461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Экзаменационная ведомость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5859" r="46680" b="9912"/>
          <a:stretch>
            <a:fillRect/>
          </a:stretch>
        </p:blipFill>
        <p:spPr bwMode="auto">
          <a:xfrm>
            <a:off x="428596" y="1214421"/>
            <a:ext cx="4429156" cy="559731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2646" r="23633" b="24365"/>
          <a:stretch>
            <a:fillRect/>
          </a:stretch>
        </p:blipFill>
        <p:spPr bwMode="auto">
          <a:xfrm>
            <a:off x="1357290" y="1428736"/>
            <a:ext cx="7361957" cy="485778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Нормативные документы</a:t>
            </a:r>
          </a:p>
        </p:txBody>
      </p:sp>
      <p:sp>
        <p:nvSpPr>
          <p:cNvPr id="3584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smtClean="0"/>
              <a:t>Положение о балльно-рейтинговой системе (утверждено приказом ректора 25 апреля 2011 г.)</a:t>
            </a:r>
          </a:p>
          <a:p>
            <a:r>
              <a:rPr lang="ru-RU" sz="2800" smtClean="0"/>
              <a:t>Приказ №01-04/187 от 21.06.11.11 «О введении автоматизированной системы управления учебным процессом на основе ФГОС третьего поколения»</a:t>
            </a:r>
          </a:p>
          <a:p>
            <a:r>
              <a:rPr lang="ru-RU" sz="2800" smtClean="0"/>
              <a:t>Приказ №01-04</a:t>
            </a:r>
            <a:r>
              <a:rPr lang="en-US" sz="2800" smtClean="0"/>
              <a:t>/</a:t>
            </a:r>
            <a:r>
              <a:rPr lang="ru-RU" sz="2800" smtClean="0"/>
              <a:t> 241 от 08.09.2011 «О назначении академических консультантов» (должностные обязанности академического консультанта)</a:t>
            </a: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7872442" cy="1143000"/>
          </a:xfrm>
        </p:spPr>
        <p:txBody>
          <a:bodyPr anchor="b"/>
          <a:lstStyle/>
          <a:p>
            <a:r>
              <a:rPr lang="ru-RU" dirty="0" smtClean="0"/>
              <a:t>Контактная информация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1660525"/>
            <a:ext cx="7801004" cy="4937125"/>
          </a:xfrm>
        </p:spPr>
        <p:txBody>
          <a:bodyPr/>
          <a:lstStyle/>
          <a:p>
            <a:pPr marL="273050" indent="-273050"/>
            <a:r>
              <a:rPr lang="ru-RU" sz="3000" dirty="0" smtClean="0"/>
              <a:t>Гайдамак Елена Сергеевна</a:t>
            </a:r>
            <a:endParaRPr lang="en-US" sz="3000" dirty="0" smtClean="0">
              <a:latin typeface="Gill Sans MT" pitchFamily="34" charset="0"/>
            </a:endParaRPr>
          </a:p>
          <a:p>
            <a:pPr marL="273050" indent="-273050"/>
            <a:r>
              <a:rPr lang="ru-RU" sz="3000" dirty="0" smtClean="0"/>
              <a:t>Адрес электронной почты</a:t>
            </a:r>
            <a:r>
              <a:rPr lang="en-US" sz="3000" dirty="0" smtClean="0">
                <a:latin typeface="Gill Sans MT" pitchFamily="34" charset="0"/>
              </a:rPr>
              <a:t>: </a:t>
            </a:r>
            <a:r>
              <a:rPr lang="en-US" sz="3000" dirty="0" smtClean="0">
                <a:latin typeface="Gill Sans MT" pitchFamily="34" charset="0"/>
                <a:hlinkClick r:id="rId2"/>
              </a:rPr>
              <a:t>ipc@omgpu.ru</a:t>
            </a:r>
            <a:endParaRPr lang="ru-RU" sz="3000" dirty="0" smtClean="0">
              <a:latin typeface="Arial" charset="0"/>
            </a:endParaRPr>
          </a:p>
          <a:p>
            <a:pPr marL="273050" indent="-273050"/>
            <a:r>
              <a:rPr lang="en-US" sz="3000" dirty="0" smtClean="0">
                <a:latin typeface="Arial" charset="0"/>
              </a:rPr>
              <a:t>Skype: </a:t>
            </a:r>
            <a:r>
              <a:rPr lang="en-US" sz="3000" dirty="0" err="1" smtClean="0">
                <a:latin typeface="Arial" charset="0"/>
              </a:rPr>
              <a:t>alena_hayd</a:t>
            </a:r>
            <a:endParaRPr lang="en-US" sz="3000" dirty="0" smtClean="0">
              <a:latin typeface="Arial" charset="0"/>
            </a:endParaRPr>
          </a:p>
          <a:p>
            <a:pPr marL="273050" indent="-273050"/>
            <a:r>
              <a:rPr lang="ru-RU" sz="3000" dirty="0" smtClean="0"/>
              <a:t>Тел. 236748</a:t>
            </a:r>
            <a:endParaRPr lang="en-US" sz="3000" dirty="0" smtClean="0">
              <a:latin typeface="Gill Sans MT" pitchFamily="34" charset="0"/>
            </a:endParaRPr>
          </a:p>
          <a:p>
            <a:pPr marL="273050" indent="-273050"/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1071563" y="285750"/>
            <a:ext cx="7072312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Балльно-рейтинговая система</a:t>
            </a:r>
            <a:endParaRPr lang="ru-RU">
              <a:latin typeface="Corbel" pitchFamily="34" charset="0"/>
            </a:endParaRPr>
          </a:p>
        </p:txBody>
      </p:sp>
      <p:cxnSp>
        <p:nvCxnSpPr>
          <p:cNvPr id="10" name="Прямая со стрелкой 9"/>
          <p:cNvCxnSpPr>
            <a:stCxn id="37890" idx="2"/>
            <a:endCxn id="37892" idx="0"/>
          </p:cNvCxnSpPr>
          <p:nvPr/>
        </p:nvCxnSpPr>
        <p:spPr>
          <a:xfrm rot="5400000">
            <a:off x="3051969" y="-411956"/>
            <a:ext cx="395287" cy="271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714375" y="1143000"/>
            <a:ext cx="23574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Текущий  контроль</a:t>
            </a:r>
          </a:p>
        </p:txBody>
      </p:sp>
      <p:sp>
        <p:nvSpPr>
          <p:cNvPr id="37893" name="TextBox 15"/>
          <p:cNvSpPr txBox="1">
            <a:spLocks noChangeArrowheads="1"/>
          </p:cNvSpPr>
          <p:nvPr/>
        </p:nvSpPr>
        <p:spPr bwMode="auto">
          <a:xfrm>
            <a:off x="4714875" y="1143000"/>
            <a:ext cx="321468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Промежуточный контроль</a:t>
            </a:r>
          </a:p>
        </p:txBody>
      </p:sp>
      <p:cxnSp>
        <p:nvCxnSpPr>
          <p:cNvPr id="22" name="Прямая со стрелкой 21"/>
          <p:cNvCxnSpPr>
            <a:stCxn id="37890" idx="2"/>
            <a:endCxn id="37893" idx="0"/>
          </p:cNvCxnSpPr>
          <p:nvPr/>
        </p:nvCxnSpPr>
        <p:spPr>
          <a:xfrm rot="16200000" flipH="1">
            <a:off x="5267325" y="87313"/>
            <a:ext cx="395287" cy="171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26"/>
          <p:cNvSpPr txBox="1">
            <a:spLocks noChangeArrowheads="1"/>
          </p:cNvSpPr>
          <p:nvPr/>
        </p:nvSpPr>
        <p:spPr bwMode="auto">
          <a:xfrm>
            <a:off x="539750" y="1844675"/>
            <a:ext cx="2447925" cy="1377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>
              <a:buFont typeface="Arial" charset="0"/>
              <a:buChar char="•"/>
            </a:pPr>
            <a:r>
              <a:rPr lang="ru-RU" sz="1400"/>
              <a:t>это непрерывный мониторинг уровня сформированности компетенций в течение семестра или учебного года. </a:t>
            </a:r>
          </a:p>
        </p:txBody>
      </p:sp>
      <p:cxnSp>
        <p:nvCxnSpPr>
          <p:cNvPr id="31" name="Прямая со стрелкой 30"/>
          <p:cNvCxnSpPr>
            <a:cxnSpLocks noChangeShapeType="1"/>
            <a:stCxn id="37892" idx="2"/>
            <a:endCxn id="9225" idx="0"/>
          </p:cNvCxnSpPr>
          <p:nvPr/>
        </p:nvCxnSpPr>
        <p:spPr bwMode="auto">
          <a:xfrm flipH="1">
            <a:off x="1763713" y="1512888"/>
            <a:ext cx="130175" cy="331787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7897" name="TextBox 33"/>
          <p:cNvSpPr txBox="1">
            <a:spLocks noChangeArrowheads="1"/>
          </p:cNvSpPr>
          <p:nvPr/>
        </p:nvSpPr>
        <p:spPr bwMode="auto">
          <a:xfrm>
            <a:off x="3357563" y="1844675"/>
            <a:ext cx="214312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Зачет</a:t>
            </a:r>
          </a:p>
        </p:txBody>
      </p:sp>
      <p:sp>
        <p:nvSpPr>
          <p:cNvPr id="37898" name="TextBox 34"/>
          <p:cNvSpPr txBox="1">
            <a:spLocks noChangeArrowheads="1"/>
          </p:cNvSpPr>
          <p:nvPr/>
        </p:nvSpPr>
        <p:spPr bwMode="auto">
          <a:xfrm>
            <a:off x="6357938" y="1844675"/>
            <a:ext cx="214312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Экзамен</a:t>
            </a:r>
          </a:p>
        </p:txBody>
      </p:sp>
      <p:cxnSp>
        <p:nvCxnSpPr>
          <p:cNvPr id="44" name="Прямая со стрелкой 43"/>
          <p:cNvCxnSpPr>
            <a:stCxn id="37893" idx="2"/>
            <a:endCxn id="37897" idx="0"/>
          </p:cNvCxnSpPr>
          <p:nvPr/>
        </p:nvCxnSpPr>
        <p:spPr>
          <a:xfrm rot="5400000">
            <a:off x="5210175" y="731838"/>
            <a:ext cx="331787" cy="189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7893" idx="2"/>
            <a:endCxn id="37898" idx="0"/>
          </p:cNvCxnSpPr>
          <p:nvPr/>
        </p:nvCxnSpPr>
        <p:spPr>
          <a:xfrm rot="16200000" flipH="1">
            <a:off x="6710363" y="1125538"/>
            <a:ext cx="331787" cy="1106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cxnSpLocks noChangeShapeType="1"/>
          </p:cNvCxnSpPr>
          <p:nvPr/>
        </p:nvCxnSpPr>
        <p:spPr bwMode="auto">
          <a:xfrm>
            <a:off x="1763713" y="3213100"/>
            <a:ext cx="71437" cy="115252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7903" name="TextBox 80"/>
          <p:cNvSpPr txBox="1">
            <a:spLocks noChangeArrowheads="1"/>
          </p:cNvSpPr>
          <p:nvPr/>
        </p:nvSpPr>
        <p:spPr bwMode="auto">
          <a:xfrm>
            <a:off x="742950" y="4437063"/>
            <a:ext cx="750093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Электронный журнал на образовательном портале</a:t>
            </a:r>
            <a:endParaRPr lang="ru-RU">
              <a:latin typeface="Corbel" pitchFamily="34" charset="0"/>
            </a:endParaRPr>
          </a:p>
        </p:txBody>
      </p:sp>
      <p:cxnSp>
        <p:nvCxnSpPr>
          <p:cNvPr id="84" name="Прямая со стрелкой 83"/>
          <p:cNvCxnSpPr>
            <a:cxnSpLocks noChangeShapeType="1"/>
            <a:stCxn id="37903" idx="2"/>
            <a:endCxn id="30" idx="0"/>
          </p:cNvCxnSpPr>
          <p:nvPr/>
        </p:nvCxnSpPr>
        <p:spPr bwMode="auto">
          <a:xfrm>
            <a:off x="4494213" y="4903788"/>
            <a:ext cx="6350" cy="30162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7905" name="TextBox 88"/>
          <p:cNvSpPr txBox="1">
            <a:spLocks noChangeArrowheads="1"/>
          </p:cNvSpPr>
          <p:nvPr/>
        </p:nvSpPr>
        <p:spPr bwMode="auto">
          <a:xfrm>
            <a:off x="3214688" y="2928938"/>
            <a:ext cx="2428875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60-100</a:t>
            </a:r>
            <a:r>
              <a:rPr lang="ru-RU"/>
              <a:t> - ЗАЧТЕНО</a:t>
            </a:r>
          </a:p>
          <a:p>
            <a:r>
              <a:rPr lang="ru-RU" b="1"/>
              <a:t>0-59</a:t>
            </a:r>
            <a:r>
              <a:rPr lang="ru-RU"/>
              <a:t>  - НЕ ЗАЧТЕНО</a:t>
            </a:r>
          </a:p>
        </p:txBody>
      </p:sp>
      <p:cxnSp>
        <p:nvCxnSpPr>
          <p:cNvPr id="93" name="Прямая со стрелкой 92"/>
          <p:cNvCxnSpPr>
            <a:cxnSpLocks noChangeShapeType="1"/>
            <a:stCxn id="37897" idx="2"/>
            <a:endCxn id="37905" idx="0"/>
          </p:cNvCxnSpPr>
          <p:nvPr/>
        </p:nvCxnSpPr>
        <p:spPr bwMode="auto">
          <a:xfrm>
            <a:off x="4429125" y="2214563"/>
            <a:ext cx="0" cy="71437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37907" name="TextBox 94"/>
          <p:cNvSpPr txBox="1">
            <a:spLocks noChangeArrowheads="1"/>
          </p:cNvSpPr>
          <p:nvPr/>
        </p:nvSpPr>
        <p:spPr bwMode="auto">
          <a:xfrm>
            <a:off x="6143625" y="2571750"/>
            <a:ext cx="2643188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90-100 </a:t>
            </a:r>
            <a:r>
              <a:rPr lang="ru-RU"/>
              <a:t>- ОТЛИЧНО</a:t>
            </a:r>
          </a:p>
          <a:p>
            <a:r>
              <a:rPr lang="ru-RU" b="1"/>
              <a:t>75-89</a:t>
            </a:r>
            <a:r>
              <a:rPr lang="ru-RU"/>
              <a:t>  - ХОРОШО</a:t>
            </a:r>
          </a:p>
          <a:p>
            <a:r>
              <a:rPr lang="ru-RU" b="1"/>
              <a:t>60-74</a:t>
            </a:r>
            <a:r>
              <a:rPr lang="ru-RU"/>
              <a:t>  - УДОВЛЕТВ.</a:t>
            </a:r>
          </a:p>
          <a:p>
            <a:r>
              <a:rPr lang="ru-RU" b="1"/>
              <a:t>МЕНЕЕ 60 - </a:t>
            </a:r>
            <a:r>
              <a:rPr lang="ru-RU"/>
              <a:t>НЕУДОВЛЕТВ.</a:t>
            </a:r>
            <a:endParaRPr lang="ru-RU" b="1"/>
          </a:p>
        </p:txBody>
      </p:sp>
      <p:cxnSp>
        <p:nvCxnSpPr>
          <p:cNvPr id="104" name="Прямая со стрелкой 103"/>
          <p:cNvCxnSpPr>
            <a:cxnSpLocks noChangeShapeType="1"/>
            <a:stCxn id="37905" idx="2"/>
            <a:endCxn id="37903" idx="0"/>
          </p:cNvCxnSpPr>
          <p:nvPr/>
        </p:nvCxnSpPr>
        <p:spPr bwMode="auto">
          <a:xfrm>
            <a:off x="4429125" y="3579813"/>
            <a:ext cx="65088" cy="85725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06" name="Прямая со стрелкой 105"/>
          <p:cNvCxnSpPr>
            <a:stCxn id="37907" idx="2"/>
          </p:cNvCxnSpPr>
          <p:nvPr/>
        </p:nvCxnSpPr>
        <p:spPr>
          <a:xfrm rot="16200000" flipH="1">
            <a:off x="7293770" y="4221956"/>
            <a:ext cx="379412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37898" idx="2"/>
            <a:endCxn id="37907" idx="0"/>
          </p:cNvCxnSpPr>
          <p:nvPr/>
        </p:nvCxnSpPr>
        <p:spPr>
          <a:xfrm rot="16200000" flipH="1">
            <a:off x="7269163" y="2374900"/>
            <a:ext cx="357187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57188" y="5214938"/>
            <a:ext cx="8286750" cy="1214437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Академический рейтинг студента по дисциплине</a:t>
            </a:r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Академический рейтинг группы студентов по дисциплине</a:t>
            </a:r>
          </a:p>
          <a:p>
            <a:pPr marL="342900" indent="-342900">
              <a:buFont typeface="Bookman Old Style" pitchFamily="18" charset="0"/>
              <a:buAutoNum type="arabicPeriod"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Академический рейтинг группы студентов по всем дисциплинам за семестр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на портал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Каждый преподаватель ОмГПУ имеет свой индивидуальный </a:t>
            </a:r>
            <a:r>
              <a:rPr lang="ru-RU" i="1" smtClean="0"/>
              <a:t>логин и пароль </a:t>
            </a:r>
            <a:r>
              <a:rPr lang="ru-RU" smtClean="0"/>
              <a:t>для доступа к ресурсам образовательного портала. </a:t>
            </a:r>
          </a:p>
          <a:p>
            <a:r>
              <a:rPr lang="ru-RU" smtClean="0"/>
              <a:t>Если вы еще не получили свой логин и пароль, обратитесь в отдел ИМПО.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на портал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Загрузите программу-браузер (лучше использовать </a:t>
            </a:r>
            <a:r>
              <a:rPr lang="en-US" dirty="0" smtClean="0"/>
              <a:t>Mozilla </a:t>
            </a:r>
            <a:r>
              <a:rPr lang="en-US" dirty="0" err="1" smtClean="0"/>
              <a:t>FireFox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Google Chrome</a:t>
            </a:r>
            <a:r>
              <a:rPr lang="ru-RU" dirty="0" smtClean="0"/>
              <a:t>).</a:t>
            </a:r>
            <a:endParaRPr lang="ru-RU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Введите в адресной строке браузера адрес портала </a:t>
            </a:r>
            <a:r>
              <a:rPr lang="en-US" u="sng" dirty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edu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omgpu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endParaRPr lang="ru-R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на портал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 увидите центральную страницу Образовательного портала </a:t>
            </a:r>
            <a:r>
              <a:rPr lang="ru-RU" dirty="0" err="1" smtClean="0"/>
              <a:t>ОмГПУ</a:t>
            </a:r>
            <a:r>
              <a:rPr lang="ru-RU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143116"/>
            <a:ext cx="74945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Вход на портал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357298"/>
            <a:ext cx="8229600" cy="45259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 startAt="3"/>
            </a:pPr>
            <a:r>
              <a:rPr lang="ru-RU" sz="2800" dirty="0" smtClean="0"/>
              <a:t>Введите логин и пароль в блоке </a:t>
            </a:r>
            <a:r>
              <a:rPr lang="ru-RU" sz="2800" b="1" dirty="0" smtClean="0"/>
              <a:t>«Вход» </a:t>
            </a:r>
            <a:r>
              <a:rPr lang="ru-RU" sz="2800" dirty="0" smtClean="0"/>
              <a:t>в соответствующие поля (1). Нажмите кнопку </a:t>
            </a:r>
            <a:r>
              <a:rPr lang="ru-RU" sz="2800" b="1" dirty="0" smtClean="0"/>
              <a:t>«Вход» (2).</a:t>
            </a:r>
          </a:p>
          <a:p>
            <a:pPr marL="457200" indent="-457200">
              <a:buFont typeface="Calibri" pitchFamily="34" charset="0"/>
              <a:buAutoNum type="arabicPeriod" startAt="3"/>
            </a:pPr>
            <a:endParaRPr lang="ru-RU" b="1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2801938"/>
            <a:ext cx="24352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076825" y="5013325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4643438" y="5773738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8"/>
            <a:ext cx="8964612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2 4"/>
          <p:cNvSpPr/>
          <p:nvPr/>
        </p:nvSpPr>
        <p:spPr>
          <a:xfrm>
            <a:off x="5572125" y="1285875"/>
            <a:ext cx="3214688" cy="1214438"/>
          </a:xfrm>
          <a:prstGeom prst="borderCallout2">
            <a:avLst>
              <a:gd name="adj1" fmla="val 8190"/>
              <a:gd name="adj2" fmla="val -3298"/>
              <a:gd name="adj3" fmla="val 8297"/>
              <a:gd name="adj4" fmla="val -12547"/>
              <a:gd name="adj5" fmla="val -69439"/>
              <a:gd name="adj6" fmla="val 66787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Если вы  правильно ввели логин и пароль, то система вас идентифицирует. В правом верхнем углу вы должны увидеть ФИО.</a:t>
            </a:r>
          </a:p>
        </p:txBody>
      </p:sp>
      <p:sp>
        <p:nvSpPr>
          <p:cNvPr id="6" name="Выноска 2 5"/>
          <p:cNvSpPr/>
          <p:nvPr/>
        </p:nvSpPr>
        <p:spPr>
          <a:xfrm>
            <a:off x="1763713" y="2133600"/>
            <a:ext cx="3500437" cy="1714500"/>
          </a:xfrm>
          <a:prstGeom prst="borderCallout2">
            <a:avLst>
              <a:gd name="adj1" fmla="val 84385"/>
              <a:gd name="adj2" fmla="val -6232"/>
              <a:gd name="adj3" fmla="val 86289"/>
              <a:gd name="adj4" fmla="val -23292"/>
              <a:gd name="adj5" fmla="val 110198"/>
              <a:gd name="adj6" fmla="val -397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>
                <a:solidFill>
                  <a:srgbClr val="FFFFFF"/>
                </a:solidFill>
                <a:cs typeface="Arial" charset="0"/>
              </a:rPr>
              <a:t>Список дисциплин, на которые  подписан преподаватель, т.е. к которым у него есть доступ.</a:t>
            </a:r>
          </a:p>
          <a:p>
            <a:r>
              <a:rPr lang="ru-RU" sz="1600">
                <a:solidFill>
                  <a:srgbClr val="FFFFFF"/>
                </a:solidFill>
                <a:cs typeface="Arial" charset="0"/>
              </a:rPr>
              <a:t>Если вы не видите в списке какую-то  дисциплину</a:t>
            </a:r>
            <a:r>
              <a:rPr lang="ru-RU" sz="1600">
                <a:solidFill>
                  <a:srgbClr val="FFFFFF"/>
                </a:solidFill>
                <a:latin typeface="Arial" charset="0"/>
                <a:cs typeface="Arial" charset="0"/>
              </a:rPr>
              <a:t> из вашей нагрузки</a:t>
            </a:r>
            <a:r>
              <a:rPr lang="ru-RU" sz="1600">
                <a:solidFill>
                  <a:srgbClr val="FFFFFF"/>
                </a:solidFill>
                <a:cs typeface="Arial" charset="0"/>
              </a:rPr>
              <a:t>, то обратитесь к модератору, или в отдел ИМПО.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153</TotalTime>
  <Words>968</Words>
  <Application>Microsoft Office PowerPoint</Application>
  <PresentationFormat>Экран (4:3)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Начальная</vt:lpstr>
      <vt:lpstr>Электронный журнал  на Образовательном портале ОмГПУ</vt:lpstr>
      <vt:lpstr>Нормативные документы</vt:lpstr>
      <vt:lpstr>Нормативные документы</vt:lpstr>
      <vt:lpstr>Слайд 4</vt:lpstr>
      <vt:lpstr>Вход на портал</vt:lpstr>
      <vt:lpstr>Вход на портал</vt:lpstr>
      <vt:lpstr>Вход на портал</vt:lpstr>
      <vt:lpstr>Вход на портал</vt:lpstr>
      <vt:lpstr>Слайд 9</vt:lpstr>
      <vt:lpstr>Вход в дисциплину</vt:lpstr>
      <vt:lpstr>Слайд 11</vt:lpstr>
      <vt:lpstr>Электронный журнал (ЭЖ)</vt:lpstr>
      <vt:lpstr>Слайд 13</vt:lpstr>
      <vt:lpstr>Внешний вид экрана в режиме «Редактирования»</vt:lpstr>
      <vt:lpstr>Шаг 2. Выставление оценок </vt:lpstr>
      <vt:lpstr>Слайд 16</vt:lpstr>
      <vt:lpstr>Слайд 17</vt:lpstr>
      <vt:lpstr>Шаг 4. Выход из режима редактирования электронного журнала</vt:lpstr>
      <vt:lpstr>Слайд 19</vt:lpstr>
      <vt:lpstr>Слайд 20</vt:lpstr>
      <vt:lpstr>Шаг 5. Выход из ЭЖ</vt:lpstr>
      <vt:lpstr>Отчеты</vt:lpstr>
      <vt:lpstr>Отчеты</vt:lpstr>
      <vt:lpstr>Формирование отчетов</vt:lpstr>
      <vt:lpstr>Слайд 25</vt:lpstr>
      <vt:lpstr>Отчет за весь семестр (1)</vt:lpstr>
      <vt:lpstr>Отчет (2)</vt:lpstr>
      <vt:lpstr>Отчет (3)</vt:lpstr>
      <vt:lpstr>Экзаменационная ведомость (4)</vt:lpstr>
      <vt:lpstr>Контактная информация</vt:lpstr>
    </vt:vector>
  </TitlesOfParts>
  <Company>ГОУ ОмГПУ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2011-09-20T12:08:36Z</dcterms:created>
  <dcterms:modified xsi:type="dcterms:W3CDTF">2011-11-22T06:44:19Z</dcterms:modified>
</cp:coreProperties>
</file>