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256" r:id="rId2"/>
    <p:sldId id="258" r:id="rId3"/>
    <p:sldId id="271" r:id="rId4"/>
    <p:sldId id="273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9" r:id="rId14"/>
    <p:sldId id="270" r:id="rId15"/>
    <p:sldId id="267" r:id="rId16"/>
    <p:sldId id="268" r:id="rId17"/>
    <p:sldId id="274" r:id="rId18"/>
    <p:sldId id="275" r:id="rId19"/>
    <p:sldId id="276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747" autoAdjust="0"/>
  </p:normalViewPr>
  <p:slideViewPr>
    <p:cSldViewPr>
      <p:cViewPr varScale="1">
        <p:scale>
          <a:sx n="101" d="100"/>
          <a:sy n="101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C66DF-9162-40F9-8949-A809B47E11AB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ED914-160E-4EF1-A1C7-BDC80C21D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CD63D1D-0B64-4105-B464-828D168EC649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9D7C70F-1BFA-4B12-B944-DA37958A7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D1D-0B64-4105-B464-828D168EC649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C70F-1BFA-4B12-B944-DA37958A7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D1D-0B64-4105-B464-828D168EC649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C70F-1BFA-4B12-B944-DA37958A7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D1D-0B64-4105-B464-828D168EC649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C70F-1BFA-4B12-B944-DA37958A7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CD63D1D-0B64-4105-B464-828D168EC649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9D7C70F-1BFA-4B12-B944-DA37958A7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D1D-0B64-4105-B464-828D168EC649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C70F-1BFA-4B12-B944-DA37958A7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D1D-0B64-4105-B464-828D168EC649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C70F-1BFA-4B12-B944-DA37958A7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D1D-0B64-4105-B464-828D168EC649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C70F-1BFA-4B12-B944-DA37958A7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D1D-0B64-4105-B464-828D168EC649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C70F-1BFA-4B12-B944-DA37958A7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D1D-0B64-4105-B464-828D168EC649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C70F-1BFA-4B12-B944-DA37958A7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D1D-0B64-4105-B464-828D168EC649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7C70F-1BFA-4B12-B944-DA37958A7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D63D1D-0B64-4105-B464-828D168EC649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D7C70F-1BFA-4B12-B944-DA37958A72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du.omgpu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Балльно-рейтинговая</a:t>
            </a:r>
            <a:r>
              <a:rPr lang="ru-RU" dirty="0" smtClean="0"/>
              <a:t> система </a:t>
            </a:r>
            <a:br>
              <a:rPr lang="ru-RU" dirty="0" smtClean="0"/>
            </a:br>
            <a:r>
              <a:rPr lang="ru-RU" dirty="0" smtClean="0"/>
              <a:t>на Образовательном портале </a:t>
            </a:r>
            <a:r>
              <a:rPr lang="ru-RU" dirty="0" err="1" smtClean="0"/>
              <a:t>ОмГПУ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Руководство для студентов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в дисциплину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Когда вы щелкнули по гиперссылке с названием дисциплины, вы получили доступ к учебно-методическим материалам этой дисциплины.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6334116" cy="39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39579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2 4"/>
          <p:cNvSpPr/>
          <p:nvPr/>
        </p:nvSpPr>
        <p:spPr>
          <a:xfrm>
            <a:off x="5214942" y="2714620"/>
            <a:ext cx="3643338" cy="1143008"/>
          </a:xfrm>
          <a:prstGeom prst="borderCallout2">
            <a:avLst>
              <a:gd name="adj1" fmla="val 84385"/>
              <a:gd name="adj2" fmla="val -6232"/>
              <a:gd name="adj3" fmla="val 80296"/>
              <a:gd name="adj4" fmla="val -12130"/>
              <a:gd name="adj5" fmla="val 55198"/>
              <a:gd name="adj6" fmla="val -16723"/>
            </a:avLst>
          </a:prstGeom>
          <a:ln>
            <a:solidFill>
              <a:srgbClr val="00206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Учебно-методические материалы по дисциплине для изучения студентом. Все материалы можно скачать и распечатать при необходимости.</a:t>
            </a:r>
            <a:endParaRPr lang="ru-RU" sz="1600" dirty="0"/>
          </a:p>
        </p:txBody>
      </p:sp>
      <p:sp>
        <p:nvSpPr>
          <p:cNvPr id="6" name="Выноска 2 5"/>
          <p:cNvSpPr/>
          <p:nvPr/>
        </p:nvSpPr>
        <p:spPr>
          <a:xfrm>
            <a:off x="285720" y="4929198"/>
            <a:ext cx="2000264" cy="1285884"/>
          </a:xfrm>
          <a:prstGeom prst="borderCallout2">
            <a:avLst>
              <a:gd name="adj1" fmla="val -8569"/>
              <a:gd name="adj2" fmla="val -745"/>
              <a:gd name="adj3" fmla="val -50204"/>
              <a:gd name="adj4" fmla="val -337"/>
              <a:gd name="adj5" fmla="val -49515"/>
              <a:gd name="adj6" fmla="val 11374"/>
            </a:avLst>
          </a:prstGeom>
          <a:ln>
            <a:solidFill>
              <a:srgbClr val="00206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В электронном журнале отображаются все оценки студента.</a:t>
            </a:r>
            <a:endParaRPr lang="ru-RU" sz="1600" dirty="0"/>
          </a:p>
        </p:txBody>
      </p:sp>
      <p:sp>
        <p:nvSpPr>
          <p:cNvPr id="7" name="Выноска 2 6"/>
          <p:cNvSpPr/>
          <p:nvPr/>
        </p:nvSpPr>
        <p:spPr>
          <a:xfrm>
            <a:off x="2214546" y="785794"/>
            <a:ext cx="4214842" cy="1143008"/>
          </a:xfrm>
          <a:prstGeom prst="borderCallout2">
            <a:avLst>
              <a:gd name="adj1" fmla="val 8190"/>
              <a:gd name="adj2" fmla="val -3298"/>
              <a:gd name="adj3" fmla="val 8297"/>
              <a:gd name="adj4" fmla="val -12547"/>
              <a:gd name="adj5" fmla="val 188211"/>
              <a:gd name="adj6" fmla="val -26088"/>
            </a:avLst>
          </a:prstGeom>
          <a:ln>
            <a:solidFill>
              <a:srgbClr val="00206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Каждый студент может просмотреть (распечатать) свой академический рейтинг по данной дисциплине и по всем дисциплинам за семестр.</a:t>
            </a:r>
            <a:endParaRPr lang="ru-RU" sz="1600" dirty="0"/>
          </a:p>
        </p:txBody>
      </p:sp>
      <p:sp>
        <p:nvSpPr>
          <p:cNvPr id="8" name="Выноска 2 7"/>
          <p:cNvSpPr/>
          <p:nvPr/>
        </p:nvSpPr>
        <p:spPr>
          <a:xfrm>
            <a:off x="5214942" y="4071942"/>
            <a:ext cx="3643338" cy="571504"/>
          </a:xfrm>
          <a:prstGeom prst="borderCallout2">
            <a:avLst>
              <a:gd name="adj1" fmla="val 124385"/>
              <a:gd name="adj2" fmla="val 1931"/>
              <a:gd name="adj3" fmla="val 126129"/>
              <a:gd name="adj4" fmla="val 2020"/>
              <a:gd name="adj5" fmla="val 189364"/>
              <a:gd name="adj6" fmla="val -396"/>
            </a:avLst>
          </a:prstGeom>
          <a:ln>
            <a:solidFill>
              <a:srgbClr val="00206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Задания, которые необходимо выполнять в течение семестра</a:t>
            </a:r>
            <a:endParaRPr lang="ru-RU" sz="1600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5072066" y="4643446"/>
            <a:ext cx="214314" cy="1785950"/>
          </a:xfrm>
          <a:prstGeom prst="rightBrace">
            <a:avLst>
              <a:gd name="adj1" fmla="val 8333"/>
              <a:gd name="adj2" fmla="val 48597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Электронный журнал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r>
              <a:rPr lang="ru-RU" dirty="0" smtClean="0"/>
              <a:t>Выберите ссылку </a:t>
            </a:r>
            <a:r>
              <a:rPr lang="ru-RU" b="1" dirty="0" smtClean="0"/>
              <a:t>«Электронный журнал» </a:t>
            </a:r>
            <a:r>
              <a:rPr lang="ru-RU" dirty="0" smtClean="0"/>
              <a:t>(1), перед вами откроется окно </a:t>
            </a:r>
            <a:r>
              <a:rPr lang="ru-RU" i="1" dirty="0" smtClean="0"/>
              <a:t>электронной технологической карты студента</a:t>
            </a:r>
            <a:r>
              <a:rPr lang="ru-RU" dirty="0" smtClean="0"/>
              <a:t> (2).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143248"/>
            <a:ext cx="582544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43190"/>
            <a:ext cx="1830151" cy="417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1785918" y="5572140"/>
            <a:ext cx="500065" cy="4286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8215338" y="3143248"/>
            <a:ext cx="500065" cy="4286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143108" y="5929330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2 10"/>
          <p:cNvSpPr/>
          <p:nvPr/>
        </p:nvSpPr>
        <p:spPr>
          <a:xfrm>
            <a:off x="2500298" y="2571744"/>
            <a:ext cx="6500858" cy="1071570"/>
          </a:xfrm>
          <a:prstGeom prst="borderCallout2">
            <a:avLst>
              <a:gd name="adj1" fmla="val 82290"/>
              <a:gd name="adj2" fmla="val -1647"/>
              <a:gd name="adj3" fmla="val 82963"/>
              <a:gd name="adj4" fmla="val -4441"/>
              <a:gd name="adj5" fmla="val 161172"/>
              <a:gd name="adj6" fmla="val 2700"/>
            </a:avLst>
          </a:prstGeom>
          <a:ln>
            <a:solidFill>
              <a:srgbClr val="00206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В электронной технологической карте студента перечислены все задания (столбец «Элемент оценивания»), которые необходимо выполнить в семестре. А также оценки, которые студент получил (столбец «Оценка»).</a:t>
            </a:r>
          </a:p>
          <a:p>
            <a:r>
              <a:rPr lang="ru-RU" sz="1400" dirty="0" smtClean="0"/>
              <a:t>В столбце «Диапазон» указан диапазон оценки, которую можно получить за выполнение задания. 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567750" cy="567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2 4"/>
          <p:cNvSpPr/>
          <p:nvPr/>
        </p:nvSpPr>
        <p:spPr>
          <a:xfrm>
            <a:off x="5357818" y="2285992"/>
            <a:ext cx="3500462" cy="1285884"/>
          </a:xfrm>
          <a:prstGeom prst="borderCallout2">
            <a:avLst>
              <a:gd name="adj1" fmla="val 14941"/>
              <a:gd name="adj2" fmla="val -4055"/>
              <a:gd name="adj3" fmla="val 14067"/>
              <a:gd name="adj4" fmla="val -22748"/>
              <a:gd name="adj5" fmla="val -46838"/>
              <a:gd name="adj6" fmla="val -64886"/>
            </a:avLst>
          </a:prstGeom>
          <a:ln>
            <a:solidFill>
              <a:srgbClr val="00206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Для возврата на центральную страницу курса выберите в строке навигации краткое название курса. </a:t>
            </a:r>
          </a:p>
          <a:p>
            <a:r>
              <a:rPr lang="ru-RU" sz="1600" dirty="0" smtClean="0"/>
              <a:t>В данном случае это слово Методология.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Доступ к рейтингам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14744" y="1214422"/>
            <a:ext cx="5143536" cy="5240343"/>
          </a:xfrm>
        </p:spPr>
        <p:txBody>
          <a:bodyPr>
            <a:normAutofit/>
          </a:bodyPr>
          <a:lstStyle/>
          <a:p>
            <a:r>
              <a:rPr lang="ru-RU" dirty="0" smtClean="0"/>
              <a:t>С центральной страницы курса можно получить 2 отчета, которые студент может распечатать.</a:t>
            </a:r>
          </a:p>
          <a:p>
            <a:pPr lvl="2"/>
            <a:r>
              <a:rPr lang="ru-RU" dirty="0" smtClean="0"/>
              <a:t>Рейтинг за семестр</a:t>
            </a:r>
          </a:p>
          <a:p>
            <a:pPr lvl="2"/>
            <a:r>
              <a:rPr lang="ru-RU" dirty="0" smtClean="0"/>
              <a:t>Технологическая карта студента</a:t>
            </a:r>
          </a:p>
          <a:p>
            <a:pPr lvl="2"/>
            <a:endParaRPr lang="ru-RU" dirty="0" smtClean="0"/>
          </a:p>
          <a:p>
            <a:pPr marL="0" indent="36195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Примечание. </a:t>
            </a:r>
            <a:r>
              <a:rPr lang="ru-RU" sz="2000" dirty="0" smtClean="0">
                <a:latin typeface="Arial" charset="0"/>
              </a:rPr>
              <a:t>Находятся отчеты (1) в блоке </a:t>
            </a:r>
            <a:r>
              <a:rPr lang="ru-RU" sz="2000" b="1" dirty="0" smtClean="0">
                <a:latin typeface="Arial" charset="0"/>
              </a:rPr>
              <a:t>«Деканат» </a:t>
            </a:r>
            <a:r>
              <a:rPr lang="ru-RU" sz="2000" dirty="0" smtClean="0">
                <a:latin typeface="Arial" charset="0"/>
              </a:rPr>
              <a:t>(2), который в свою очередь является частью блока </a:t>
            </a:r>
            <a:r>
              <a:rPr lang="ru-RU" sz="2000" b="1" dirty="0" smtClean="0">
                <a:latin typeface="Arial" charset="0"/>
              </a:rPr>
              <a:t>«Навигация» </a:t>
            </a:r>
            <a:r>
              <a:rPr lang="ru-RU" sz="2000" dirty="0" smtClean="0">
                <a:latin typeface="Arial" charset="0"/>
              </a:rPr>
              <a:t>(3).</a:t>
            </a:r>
          </a:p>
          <a:p>
            <a:pPr marL="0" indent="361950">
              <a:buNone/>
            </a:pPr>
            <a:r>
              <a:rPr lang="ru-RU" sz="2000" dirty="0" smtClean="0">
                <a:latin typeface="Arial" charset="0"/>
              </a:rPr>
              <a:t>Для формирования отчета необходимо нажать гиперссылку с его названием.</a:t>
            </a:r>
            <a:endParaRPr lang="ru-RU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2928958" cy="3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Овал 4"/>
          <p:cNvSpPr/>
          <p:nvPr/>
        </p:nvSpPr>
        <p:spPr>
          <a:xfrm>
            <a:off x="2357422" y="1928802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5" name="Овал 4"/>
          <p:cNvSpPr/>
          <p:nvPr/>
        </p:nvSpPr>
        <p:spPr>
          <a:xfrm>
            <a:off x="2846389" y="4286259"/>
            <a:ext cx="500062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Овал 8"/>
          <p:cNvSpPr/>
          <p:nvPr/>
        </p:nvSpPr>
        <p:spPr>
          <a:xfrm>
            <a:off x="2428860" y="3643314"/>
            <a:ext cx="500063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 №1 - Рейтинг студента за семестр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r>
              <a:rPr lang="ru-RU" dirty="0" smtClean="0"/>
              <a:t>Полученная страница представляет собой перечень баллов, полученных студентом по всем дисциплинам семестра. Содержимое страницы можно перенести (сохранить) в текстовый файл</a:t>
            </a:r>
            <a:r>
              <a:rPr lang="en-US" dirty="0" smtClean="0"/>
              <a:t> </a:t>
            </a:r>
            <a:r>
              <a:rPr lang="ru-RU" dirty="0" smtClean="0"/>
              <a:t>и распечатать 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87086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6143644"/>
            <a:ext cx="8643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Примечание. </a:t>
            </a:r>
            <a:r>
              <a:rPr lang="ru-RU" sz="1400" dirty="0" smtClean="0"/>
              <a:t>В начале учебного семестра полученная таблица будет незаполненной, т.к. оценки по дисциплинам еще не выставлены. К концу семестра в соответствующих ячейках таблицы будут стоять оценки, полученные студентом.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Отчет №2 -Технологическая карта студента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812" y="1285860"/>
            <a:ext cx="8010526" cy="538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2 4"/>
          <p:cNvSpPr/>
          <p:nvPr/>
        </p:nvSpPr>
        <p:spPr>
          <a:xfrm>
            <a:off x="4357686" y="1214422"/>
            <a:ext cx="4643470" cy="2286016"/>
          </a:xfrm>
          <a:prstGeom prst="borderCallout2">
            <a:avLst>
              <a:gd name="adj1" fmla="val 84385"/>
              <a:gd name="adj2" fmla="val -6232"/>
              <a:gd name="adj3" fmla="val 86289"/>
              <a:gd name="adj4" fmla="val -16113"/>
              <a:gd name="adj5" fmla="val 128531"/>
              <a:gd name="adj6" fmla="val -27493"/>
            </a:avLst>
          </a:prstGeom>
          <a:ln>
            <a:solidFill>
              <a:srgbClr val="00206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В </a:t>
            </a:r>
            <a:r>
              <a:rPr lang="ru-RU" sz="1400" b="1" dirty="0" smtClean="0"/>
              <a:t>технологической карте студента </a:t>
            </a:r>
            <a:r>
              <a:rPr lang="ru-RU" sz="1400" dirty="0" smtClean="0"/>
              <a:t>перечислены все задания (виды учебной деятельности), которые необходимо выполнить в семестре, приведены максимальные баллы (столбец «Баллы (максимум)») и сроки сдачи заданий (см. соответствующий столбец). </a:t>
            </a:r>
          </a:p>
          <a:p>
            <a:r>
              <a:rPr lang="ru-RU" sz="1400" dirty="0" smtClean="0"/>
              <a:t>Когда преподаватель выставит оценки студентам, они автоматически будут занесены в </a:t>
            </a:r>
            <a:r>
              <a:rPr lang="ru-RU" sz="1400" b="1" dirty="0" smtClean="0"/>
              <a:t>технологическую карту студента</a:t>
            </a:r>
            <a:r>
              <a:rPr lang="ru-RU" sz="1400" dirty="0" smtClean="0"/>
              <a:t> (столбец «Полученные баллы»).</a:t>
            </a:r>
          </a:p>
          <a:p>
            <a:r>
              <a:rPr lang="ru-RU" sz="1400" b="1" dirty="0" smtClean="0"/>
              <a:t>Технологическую карту </a:t>
            </a:r>
            <a:r>
              <a:rPr lang="ru-RU" sz="1400" dirty="0" smtClean="0"/>
              <a:t>можно скопировать в текстовый документ и распечатать.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отправлять работы на проверку преподавателю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разделе дисциплины «Аттестационные материалы» могут присутствовать задания, ответы на которые необходимо отправлять через портал. Преподаватель должен вам сообщить об этом.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928934"/>
            <a:ext cx="5715040" cy="372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2 4"/>
          <p:cNvSpPr/>
          <p:nvPr/>
        </p:nvSpPr>
        <p:spPr>
          <a:xfrm>
            <a:off x="5286348" y="3500438"/>
            <a:ext cx="3571932" cy="1643074"/>
          </a:xfrm>
          <a:prstGeom prst="borderCallout2">
            <a:avLst>
              <a:gd name="adj1" fmla="val 46491"/>
              <a:gd name="adj2" fmla="val -5432"/>
              <a:gd name="adj3" fmla="val 46289"/>
              <a:gd name="adj4" fmla="val -17713"/>
              <a:gd name="adj5" fmla="val 50847"/>
              <a:gd name="adj6" fmla="val -25093"/>
            </a:avLst>
          </a:prstGeom>
          <a:ln>
            <a:solidFill>
              <a:srgbClr val="00206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Эти задания предполагает отправку работы студента через портал.</a:t>
            </a:r>
          </a:p>
          <a:p>
            <a:r>
              <a:rPr lang="ru-RU" sz="1400" dirty="0" smtClean="0"/>
              <a:t>Чтобы отправить на проверку работу, 1. ее необходимо оформить в виде отдельного файла (текстового или презентации, как написано в задании). 2. Нажать на гиперссылку с названием  задания.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4572000" y="4500570"/>
            <a:ext cx="500066" cy="5000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4429124" y="4000504"/>
            <a:ext cx="642942" cy="714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464843" y="4964917"/>
            <a:ext cx="1071570" cy="2857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Отправка файла на проверку преподавателю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Когда вы нажмете на гиперссылку с названием задания, то попадете в следующее окно.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79296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2 4"/>
          <p:cNvSpPr/>
          <p:nvPr/>
        </p:nvSpPr>
        <p:spPr>
          <a:xfrm>
            <a:off x="5572132" y="4143380"/>
            <a:ext cx="3429024" cy="642942"/>
          </a:xfrm>
          <a:prstGeom prst="borderCallout2">
            <a:avLst>
              <a:gd name="adj1" fmla="val 90477"/>
              <a:gd name="adj2" fmla="val -4481"/>
              <a:gd name="adj3" fmla="val 92841"/>
              <a:gd name="adj4" fmla="val -15535"/>
              <a:gd name="adj5" fmla="val 74131"/>
              <a:gd name="adj6" fmla="val -20510"/>
            </a:avLst>
          </a:prstGeom>
          <a:ln>
            <a:solidFill>
              <a:srgbClr val="00206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Для загрузки файла необходимо нажать кнопку.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354437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b="1" dirty="0" smtClean="0">
                <a:solidFill>
                  <a:srgbClr val="FF0000"/>
                </a:solidFill>
              </a:rPr>
              <a:t>Обратите внимание на сроки сдачи заданий. Вы не сможете отправить задание позже установленного срока. </a:t>
            </a: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Отправка файла на проверку преподавателю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Нажмите кнопку «Выберите файл» (1).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Затем кнопку «Загрузить файл» (2), снова «Выберите файл»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929486" cy="15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3857620" y="1714489"/>
            <a:ext cx="500065" cy="4286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78" y="3929066"/>
            <a:ext cx="7279022" cy="295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 9"/>
          <p:cNvSpPr/>
          <p:nvPr/>
        </p:nvSpPr>
        <p:spPr>
          <a:xfrm>
            <a:off x="2000232" y="5357826"/>
            <a:ext cx="500065" cy="4286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00628" y="4572008"/>
            <a:ext cx="500065" cy="4286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Балльно-рейтинговая</a:t>
            </a:r>
            <a:r>
              <a:rPr lang="ru-RU" dirty="0" smtClean="0"/>
              <a:t> система в </a:t>
            </a:r>
            <a:r>
              <a:rPr lang="ru-RU" dirty="0" err="1" smtClean="0"/>
              <a:t>ОмГПУ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Студенты, поступившие в университет с 2011 г. обучаются по новым федеральным государственным образовательным стандартам (ФГОС). </a:t>
            </a:r>
            <a:r>
              <a:rPr lang="ru-RU" sz="2000" dirty="0" err="1" smtClean="0"/>
              <a:t>Балльно-рейтинговая</a:t>
            </a:r>
            <a:r>
              <a:rPr lang="ru-RU" sz="2000" dirty="0" smtClean="0"/>
              <a:t> система является основным элементом управления учебным процессом в условиях внедрения ФГОС </a:t>
            </a:r>
            <a:r>
              <a:rPr lang="ru-RU" sz="1600" dirty="0" smtClean="0"/>
              <a:t>(см. Положение о </a:t>
            </a:r>
            <a:r>
              <a:rPr lang="ru-RU" sz="1600" dirty="0" err="1" smtClean="0"/>
              <a:t>балльно-рейтинговой</a:t>
            </a:r>
            <a:r>
              <a:rPr lang="ru-RU" sz="1600" dirty="0" smtClean="0"/>
              <a:t> системе (утверждено приказом ректора 25 апреля 2011 г.). </a:t>
            </a:r>
          </a:p>
          <a:p>
            <a:r>
              <a:rPr lang="ru-RU" sz="2000" dirty="0" smtClean="0"/>
              <a:t>Суть </a:t>
            </a:r>
            <a:r>
              <a:rPr lang="ru-RU" sz="2000" dirty="0" err="1" smtClean="0"/>
              <a:t>балльно-рейтинговой</a:t>
            </a:r>
            <a:r>
              <a:rPr lang="ru-RU" sz="2000" dirty="0" smtClean="0"/>
              <a:t> системы состоит в </a:t>
            </a:r>
            <a:r>
              <a:rPr lang="ru-RU" sz="2000" b="1" dirty="0" smtClean="0"/>
              <a:t>планомерной организации работы студентов</a:t>
            </a:r>
            <a:r>
              <a:rPr lang="ru-RU" sz="2000" dirty="0" smtClean="0"/>
              <a:t> в течение семестра и </a:t>
            </a:r>
            <a:r>
              <a:rPr lang="ru-RU" sz="2000" b="1" dirty="0" smtClean="0"/>
              <a:t>осуществлении непрерывного контроля </a:t>
            </a:r>
            <a:r>
              <a:rPr lang="ru-RU" sz="2000" dirty="0" smtClean="0"/>
              <a:t>их успеваемости. </a:t>
            </a:r>
          </a:p>
          <a:p>
            <a:r>
              <a:rPr lang="ru-RU" sz="2000" dirty="0" smtClean="0"/>
              <a:t>В течение семестра студент должен выполнить определенный объем заданий в установленные сроки (текущий контроль) и сдать экзамен или зачет (промежуточный контроль). За каждый вид  деятельности студент получает баллы. Все это описано в специальном документе </a:t>
            </a:r>
            <a:r>
              <a:rPr lang="ru-RU" sz="2000" b="1" dirty="0" smtClean="0"/>
              <a:t>«Технологическая карта студента». </a:t>
            </a:r>
          </a:p>
          <a:p>
            <a:r>
              <a:rPr lang="ru-RU" sz="2000" b="1" dirty="0" smtClean="0"/>
              <a:t>Балл, полученный в ходе текущего контроля </a:t>
            </a:r>
            <a:r>
              <a:rPr lang="ru-RU" sz="2000" dirty="0" smtClean="0"/>
              <a:t>+ </a:t>
            </a:r>
            <a:r>
              <a:rPr lang="ru-RU" sz="2000" b="1" dirty="0" smtClean="0"/>
              <a:t>балл, полученный в ходе промежуточной аттестации</a:t>
            </a:r>
            <a:r>
              <a:rPr lang="ru-RU" sz="2000" dirty="0" smtClean="0"/>
              <a:t> = </a:t>
            </a:r>
            <a:r>
              <a:rPr lang="ru-RU" sz="2000" b="1" dirty="0" smtClean="0"/>
              <a:t>Оценка успеваемости студентов 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Отправка файла на проверку преподавателю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После того, как вы выбрали файл на компьютере, вы должны снова вернуться в окно.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Последним шагом нужно нажать кнопку «Загрузить этот файл».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7279022" cy="295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Отправка файла на проверку преподавателю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Если вы все сделали правильно, то вы увидите окно, как показано на рис.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Далее нажмите кнопку «Сохранить изменения».</a:t>
            </a:r>
          </a:p>
          <a:p>
            <a:r>
              <a:rPr lang="ru-RU" sz="2400" dirty="0" smtClean="0"/>
              <a:t>Вы окажетесь в окне,</a:t>
            </a:r>
          </a:p>
          <a:p>
            <a:pPr>
              <a:buNone/>
            </a:pPr>
            <a:r>
              <a:rPr lang="ru-RU" sz="2400" dirty="0" smtClean="0"/>
              <a:t>как показано </a:t>
            </a:r>
          </a:p>
          <a:p>
            <a:pPr>
              <a:buNone/>
            </a:pPr>
            <a:r>
              <a:rPr lang="ru-RU" sz="2400" dirty="0" smtClean="0"/>
              <a:t>на рис. справа.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21537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857224" y="2857496"/>
            <a:ext cx="500065" cy="4286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150015"/>
            <a:ext cx="5072098" cy="27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ыноска 2 6"/>
          <p:cNvSpPr/>
          <p:nvPr/>
        </p:nvSpPr>
        <p:spPr>
          <a:xfrm>
            <a:off x="1428728" y="5929330"/>
            <a:ext cx="3714776" cy="571504"/>
          </a:xfrm>
          <a:prstGeom prst="borderCallout2">
            <a:avLst>
              <a:gd name="adj1" fmla="val 75082"/>
              <a:gd name="adj2" fmla="val 101403"/>
              <a:gd name="adj3" fmla="val 75980"/>
              <a:gd name="adj4" fmla="val 109931"/>
              <a:gd name="adj5" fmla="val 42791"/>
              <a:gd name="adj6" fmla="val 113118"/>
            </a:avLst>
          </a:prstGeom>
          <a:ln>
            <a:solidFill>
              <a:srgbClr val="00206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Файл, отправленный на проверку преподавателю.</a:t>
            </a:r>
            <a:endParaRPr lang="ru-RU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Выход на центральную страницу 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Оценки, полученные за задание вы можете увидеть в электронном журнале.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48788"/>
            <a:ext cx="8501122" cy="345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2 4"/>
          <p:cNvSpPr/>
          <p:nvPr/>
        </p:nvSpPr>
        <p:spPr>
          <a:xfrm>
            <a:off x="5286380" y="3357562"/>
            <a:ext cx="3500462" cy="1285884"/>
          </a:xfrm>
          <a:prstGeom prst="borderCallout2">
            <a:avLst>
              <a:gd name="adj1" fmla="val 14941"/>
              <a:gd name="adj2" fmla="val -4055"/>
              <a:gd name="adj3" fmla="val 14067"/>
              <a:gd name="adj4" fmla="val -22748"/>
              <a:gd name="adj5" fmla="val -43172"/>
              <a:gd name="adj6" fmla="val -81045"/>
            </a:avLst>
          </a:prstGeom>
          <a:ln>
            <a:solidFill>
              <a:srgbClr val="00206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Для возврата на центральную страницу курса выберите в строке навигации краткое название курса. </a:t>
            </a:r>
          </a:p>
          <a:p>
            <a:r>
              <a:rPr lang="ru-RU" sz="1600" dirty="0" smtClean="0"/>
              <a:t>В данном случае это слово Методология.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Балльно-рейтинговая</a:t>
            </a:r>
            <a:r>
              <a:rPr lang="ru-RU" dirty="0" smtClean="0"/>
              <a:t> система </a:t>
            </a:r>
            <a:br>
              <a:rPr lang="ru-RU" dirty="0" smtClean="0"/>
            </a:br>
            <a:r>
              <a:rPr lang="ru-RU" dirty="0" smtClean="0"/>
              <a:t>на Образовательном портале </a:t>
            </a:r>
            <a:r>
              <a:rPr lang="ru-RU" dirty="0" err="1" smtClean="0"/>
              <a:t>ОмГПУ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err="1" smtClean="0"/>
              <a:t>Балльно-рейтинговая</a:t>
            </a:r>
            <a:r>
              <a:rPr lang="ru-RU" sz="2400" dirty="0" smtClean="0"/>
              <a:t> система в </a:t>
            </a:r>
            <a:r>
              <a:rPr lang="ru-RU" sz="2400" dirty="0" err="1" smtClean="0"/>
              <a:t>ОмГПУ</a:t>
            </a:r>
            <a:r>
              <a:rPr lang="ru-RU" sz="2400" dirty="0" smtClean="0"/>
              <a:t> реализуется на Образовательном портале </a:t>
            </a:r>
            <a:r>
              <a:rPr lang="ru-RU" sz="1600" dirty="0" smtClean="0"/>
              <a:t>(Приказ №01-04/187 от 21.06.11.11 «О введении автоматизированной системы управления учебным процессом на основе ФГОС третьего поколения»). </a:t>
            </a:r>
            <a:r>
              <a:rPr lang="ru-RU" sz="2400" dirty="0" smtClean="0"/>
              <a:t>Это означает, что публикация учебных материалов по дисциплине, выставление оценок студентам осуществляется на Образовательном портале. Именно на образовательном портале студенты могут в любое удобное время посмотреть свою успеваемость. </a:t>
            </a:r>
          </a:p>
          <a:p>
            <a:r>
              <a:rPr lang="ru-RU" sz="2000" b="1" dirty="0" smtClean="0"/>
              <a:t>Образовательный портал </a:t>
            </a:r>
            <a:r>
              <a:rPr lang="ru-RU" sz="2000" dirty="0" smtClean="0"/>
              <a:t>представляет собой специализированный сайт, предназначенный для накопления, систематизации, хранения и использования электронных учебно-методических ресурсов, позволяющий обеспечить качественную информационно-методическую поддержку учебного процесса (работу преподавателя и студента).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</a:p>
        </p:txBody>
      </p:sp>
      <p:sp>
        <p:nvSpPr>
          <p:cNvPr id="35843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Положение о </a:t>
            </a:r>
            <a:r>
              <a:rPr lang="ru-RU" sz="2800" dirty="0" err="1" smtClean="0"/>
              <a:t>балльно-рейтинговой</a:t>
            </a:r>
            <a:r>
              <a:rPr lang="ru-RU" sz="2800" dirty="0" smtClean="0"/>
              <a:t> системе (утверждено приказом ректора 25 апреля 2011 г.)</a:t>
            </a:r>
          </a:p>
          <a:p>
            <a:r>
              <a:rPr lang="ru-RU" sz="2800" dirty="0" smtClean="0"/>
              <a:t>Приказ №01-04/187 от 21.06.11.11 «О введении автоматизированной системы управления учебным процессом на основе ФГОС третьего поколения»</a:t>
            </a:r>
          </a:p>
          <a:p>
            <a:r>
              <a:rPr lang="ru-RU" sz="2800" dirty="0" smtClean="0"/>
              <a:t>Приказ №01-04</a:t>
            </a:r>
            <a:r>
              <a:rPr lang="en-US" sz="2800" dirty="0" smtClean="0"/>
              <a:t>/</a:t>
            </a:r>
            <a:r>
              <a:rPr lang="ru-RU" sz="2800" dirty="0" smtClean="0"/>
              <a:t> 241 от 08.09.2011 «О назначении академических консультантов» (должностные обязанности академического консультанта)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Ознакомиться со всеми документами можно в специальном разделе Образовательного портала – «Нормативная база».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на портал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Каждый студент </a:t>
            </a:r>
            <a:r>
              <a:rPr lang="ru-RU" dirty="0" err="1" smtClean="0"/>
              <a:t>ОмГПУ</a:t>
            </a:r>
            <a:r>
              <a:rPr lang="ru-RU" dirty="0" smtClean="0"/>
              <a:t> имеет свой индивидуальный </a:t>
            </a:r>
            <a:r>
              <a:rPr lang="ru-RU" i="1" dirty="0" smtClean="0"/>
              <a:t>логин и пароль </a:t>
            </a:r>
            <a:r>
              <a:rPr lang="ru-RU" dirty="0" smtClean="0"/>
              <a:t>для доступа к ресурсам образовательного портала. </a:t>
            </a:r>
          </a:p>
          <a:p>
            <a:r>
              <a:rPr lang="ru-RU" dirty="0" smtClean="0"/>
              <a:t>Если вы еще не получили свой логин и пароль, либо по каким-либо причинам утратили его, обратитесь к </a:t>
            </a:r>
            <a:r>
              <a:rPr lang="ru-RU" i="1" dirty="0" smtClean="0"/>
              <a:t>академическому консультанту </a:t>
            </a:r>
            <a:r>
              <a:rPr lang="ru-RU" dirty="0" smtClean="0"/>
              <a:t>в деканат вашего факультета.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на портал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Загрузите программу-браузер (лучше использовать </a:t>
            </a:r>
            <a:r>
              <a:rPr lang="en-US" dirty="0" smtClean="0"/>
              <a:t>Mozilla </a:t>
            </a:r>
            <a:r>
              <a:rPr lang="en-US" dirty="0" err="1" smtClean="0"/>
              <a:t>FireFox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Google Chrome</a:t>
            </a:r>
            <a:r>
              <a:rPr lang="ru-RU" dirty="0" smtClean="0"/>
              <a:t>). В браузерах </a:t>
            </a:r>
            <a:r>
              <a:rPr lang="en-US" dirty="0" smtClean="0"/>
              <a:t>Internet Explorer  </a:t>
            </a:r>
            <a:r>
              <a:rPr lang="ru-RU" dirty="0" smtClean="0"/>
              <a:t>и </a:t>
            </a:r>
            <a:r>
              <a:rPr lang="en-US" dirty="0" smtClean="0"/>
              <a:t>Opera</a:t>
            </a:r>
            <a:r>
              <a:rPr lang="ru-RU" dirty="0" smtClean="0"/>
              <a:t> возможны ошибки в отображении элементов портал.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Введите в адресной строке браузера адрес портала </a:t>
            </a:r>
            <a:r>
              <a:rPr lang="en-US" u="sng" dirty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</a:t>
            </a:r>
            <a:r>
              <a:rPr lang="en-US" u="sng" dirty="0" err="1">
                <a:hlinkClick r:id="rId2"/>
              </a:rPr>
              <a:t>edu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omgpu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на портал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Вы увидите центральную страницу Образовательного портала </a:t>
            </a:r>
            <a:r>
              <a:rPr lang="ru-RU" dirty="0" err="1" smtClean="0"/>
              <a:t>ОмГПУ</a:t>
            </a:r>
            <a:r>
              <a:rPr lang="ru-RU" dirty="0" smtClean="0"/>
              <a:t>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428868"/>
            <a:ext cx="7494951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на портал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ru-RU" dirty="0" smtClean="0"/>
              <a:t>Введите логин и пароль в блоке </a:t>
            </a:r>
            <a:r>
              <a:rPr lang="ru-RU" b="1" dirty="0" smtClean="0"/>
              <a:t>«Вход» </a:t>
            </a:r>
            <a:r>
              <a:rPr lang="ru-RU" dirty="0" smtClean="0"/>
              <a:t>в соответствующие поля (1). Нажмите кнопку </a:t>
            </a:r>
            <a:r>
              <a:rPr lang="ru-RU" b="1" dirty="0" smtClean="0"/>
              <a:t>«Вход» (2).</a:t>
            </a:r>
          </a:p>
          <a:p>
            <a:pPr marL="457200" indent="-457200">
              <a:buFont typeface="+mj-lt"/>
              <a:buAutoNum type="arabicPeriod" startAt="3"/>
            </a:pP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428868"/>
            <a:ext cx="2071702" cy="422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4929190" y="5000636"/>
            <a:ext cx="500065" cy="4286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4429124" y="5929331"/>
            <a:ext cx="500065" cy="4286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 на портал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/>
              <a:t>Изменится внешний вид первой страницы портала.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19264"/>
            <a:ext cx="6858048" cy="49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ыноска 2 6"/>
          <p:cNvSpPr/>
          <p:nvPr/>
        </p:nvSpPr>
        <p:spPr>
          <a:xfrm>
            <a:off x="4786314" y="2285992"/>
            <a:ext cx="4143404" cy="1785950"/>
          </a:xfrm>
          <a:prstGeom prst="borderCallout2">
            <a:avLst>
              <a:gd name="adj1" fmla="val 87585"/>
              <a:gd name="adj2" fmla="val -5312"/>
              <a:gd name="adj3" fmla="val 92156"/>
              <a:gd name="adj4" fmla="val -23522"/>
              <a:gd name="adj5" fmla="val 120643"/>
              <a:gd name="adj6" fmla="val -26181"/>
            </a:avLst>
          </a:prstGeom>
          <a:ln>
            <a:solidFill>
              <a:srgbClr val="00206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Список дисциплин, на которые  подписан студент, т.е. к которым у него есть доступ.</a:t>
            </a:r>
          </a:p>
          <a:p>
            <a:r>
              <a:rPr lang="ru-RU" sz="1600" dirty="0" smtClean="0"/>
              <a:t>Если вы не видите в списке какую-то  дисциплину, то обратитесь к академическому консультанту. </a:t>
            </a:r>
          </a:p>
          <a:p>
            <a:r>
              <a:rPr lang="ru-RU" sz="1600" dirty="0" smtClean="0"/>
              <a:t>Для входа в дисциплину необходимо нажать гиперссылку с ее названием.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22" y="6000768"/>
            <a:ext cx="1857388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567</TotalTime>
  <Words>1121</Words>
  <Application>Microsoft Office PowerPoint</Application>
  <PresentationFormat>Экран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Балльно-рейтинговая система  на Образовательном портале ОмГПУ</vt:lpstr>
      <vt:lpstr>Балльно-рейтинговая система в ОмГПУ</vt:lpstr>
      <vt:lpstr>Балльно-рейтинговая система  на Образовательном портале ОмГПУ</vt:lpstr>
      <vt:lpstr>Нормативные документы</vt:lpstr>
      <vt:lpstr>Вход на портал</vt:lpstr>
      <vt:lpstr>Вход на портал</vt:lpstr>
      <vt:lpstr>Вход на портал</vt:lpstr>
      <vt:lpstr>Вход на портал</vt:lpstr>
      <vt:lpstr>Вход на портал</vt:lpstr>
      <vt:lpstr>Вход в дисциплину</vt:lpstr>
      <vt:lpstr>Слайд 11</vt:lpstr>
      <vt:lpstr>Электронный журнал</vt:lpstr>
      <vt:lpstr>Слайд 13</vt:lpstr>
      <vt:lpstr>Доступ к рейтингам</vt:lpstr>
      <vt:lpstr>Отчет №1 - Рейтинг студента за семестр</vt:lpstr>
      <vt:lpstr>Отчет №2 -Технологическая карта студента</vt:lpstr>
      <vt:lpstr>Как отправлять работы на проверку преподавателю</vt:lpstr>
      <vt:lpstr>Отправка файла на проверку преподавателю</vt:lpstr>
      <vt:lpstr>Отправка файла на проверку преподавателю</vt:lpstr>
      <vt:lpstr>Отправка файла на проверку преподавателю</vt:lpstr>
      <vt:lpstr>Отправка файла на проверку преподавателю</vt:lpstr>
      <vt:lpstr>Выход на центральную страницу курса</vt:lpstr>
    </vt:vector>
  </TitlesOfParts>
  <Company>ГОУ ОмГПУ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Балльно-рейтинговая система на Образовательном портале ОмГПУ</dc:title>
  <dc:creator>Пользователь</dc:creator>
  <cp:lastModifiedBy>Пользователь</cp:lastModifiedBy>
  <cp:revision>58</cp:revision>
  <dcterms:created xsi:type="dcterms:W3CDTF">2011-09-12T08:45:04Z</dcterms:created>
  <dcterms:modified xsi:type="dcterms:W3CDTF">2011-09-29T03:52:13Z</dcterms:modified>
</cp:coreProperties>
</file>